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256" r:id="rId2"/>
    <p:sldId id="257" r:id="rId3"/>
    <p:sldId id="328" r:id="rId4"/>
    <p:sldId id="258" r:id="rId5"/>
    <p:sldId id="260" r:id="rId6"/>
    <p:sldId id="261" r:id="rId7"/>
    <p:sldId id="326" r:id="rId8"/>
    <p:sldId id="262" r:id="rId9"/>
    <p:sldId id="263" r:id="rId10"/>
    <p:sldId id="316" r:id="rId11"/>
    <p:sldId id="264" r:id="rId12"/>
    <p:sldId id="317" r:id="rId13"/>
    <p:sldId id="318" r:id="rId14"/>
    <p:sldId id="283" r:id="rId15"/>
    <p:sldId id="285" r:id="rId16"/>
    <p:sldId id="286" r:id="rId17"/>
    <p:sldId id="290" r:id="rId18"/>
    <p:sldId id="284" r:id="rId19"/>
    <p:sldId id="266" r:id="rId20"/>
    <p:sldId id="292" r:id="rId21"/>
    <p:sldId id="300" r:id="rId22"/>
    <p:sldId id="301" r:id="rId23"/>
    <p:sldId id="293" r:id="rId24"/>
    <p:sldId id="298" r:id="rId25"/>
    <p:sldId id="295" r:id="rId26"/>
    <p:sldId id="299" r:id="rId27"/>
    <p:sldId id="306" r:id="rId28"/>
    <p:sldId id="308" r:id="rId29"/>
    <p:sldId id="309" r:id="rId30"/>
    <p:sldId id="310" r:id="rId31"/>
    <p:sldId id="311" r:id="rId32"/>
    <p:sldId id="312" r:id="rId33"/>
    <p:sldId id="314" r:id="rId34"/>
    <p:sldId id="315" r:id="rId35"/>
    <p:sldId id="302" r:id="rId36"/>
    <p:sldId id="303" r:id="rId37"/>
    <p:sldId id="304" r:id="rId38"/>
    <p:sldId id="305" r:id="rId39"/>
    <p:sldId id="268" r:id="rId40"/>
    <p:sldId id="291" r:id="rId41"/>
    <p:sldId id="272" r:id="rId42"/>
    <p:sldId id="320" r:id="rId43"/>
    <p:sldId id="322" r:id="rId44"/>
    <p:sldId id="327" r:id="rId45"/>
    <p:sldId id="323" r:id="rId46"/>
    <p:sldId id="324" r:id="rId47"/>
    <p:sldId id="325" r:id="rId48"/>
    <p:sldId id="274" r:id="rId49"/>
    <p:sldId id="275" r:id="rId50"/>
    <p:sldId id="281" r:id="rId51"/>
    <p:sldId id="282" r:id="rId52"/>
    <p:sldId id="329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0000"/>
    <a:srgbClr val="000000"/>
    <a:srgbClr val="1560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FCF83C7-CB22-4F8A-8B49-4EF863AF7FD8}" v="33" dt="2025-05-28T13:13:06.8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27" autoAdjust="0"/>
    <p:restoredTop sz="81377" autoAdjust="0"/>
  </p:normalViewPr>
  <p:slideViewPr>
    <p:cSldViewPr snapToGrid="0">
      <p:cViewPr varScale="1">
        <p:scale>
          <a:sx n="78" d="100"/>
          <a:sy n="78" d="100"/>
        </p:scale>
        <p:origin x="686" y="62"/>
      </p:cViewPr>
      <p:guideLst/>
    </p:cSldViewPr>
  </p:slideViewPr>
  <p:notesTextViewPr>
    <p:cViewPr>
      <p:scale>
        <a:sx n="232" d="100"/>
        <a:sy n="232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microsoft.com/office/2015/10/relationships/revisionInfo" Target="revisionInfo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D9A39E-BD99-415F-9539-95136E3EFB7A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7ADEE7-A660-4F67-BE7F-3D1C0E866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688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Z </a:t>
            </a:r>
            <a:r>
              <a:rPr lang="en-US" dirty="0" err="1"/>
              <a:t>czym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</a:t>
            </a:r>
            <a:r>
              <a:rPr lang="en-US" dirty="0" err="1"/>
              <a:t>kojarzy</a:t>
            </a:r>
            <a:r>
              <a:rPr lang="en-US" dirty="0"/>
              <a:t> agile?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57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3236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0:02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934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&gt;0:04</a:t>
            </a:r>
          </a:p>
          <a:p>
            <a:r>
              <a:rPr lang="en-US" dirty="0"/>
              <a:t>1970s/1980s</a:t>
            </a:r>
          </a:p>
          <a:p>
            <a:endParaRPr lang="en-US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0684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0:04&gt;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7744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0:05</a:t>
            </a:r>
          </a:p>
          <a:p>
            <a:r>
              <a:rPr lang="en-US" dirty="0" err="1"/>
              <a:t>Różne</a:t>
            </a:r>
            <a:r>
              <a:rPr lang="en-US" dirty="0"/>
              <a:t> </a:t>
            </a:r>
            <a:r>
              <a:rPr lang="en-US" dirty="0" err="1"/>
              <a:t>perspektywy</a:t>
            </a:r>
            <a:r>
              <a:rPr lang="en-US" dirty="0"/>
              <a:t> I </a:t>
            </a:r>
            <a:r>
              <a:rPr lang="en-US" dirty="0" err="1"/>
              <a:t>podejścia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5817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1F61F1-0812-22EE-4094-C996CC38C2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CE3D66-C0FA-10F0-DC9A-72919A1472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B42965-1E2E-ED7D-D613-345D25ADAD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&gt;0:11</a:t>
            </a:r>
          </a:p>
          <a:p>
            <a:r>
              <a:rPr lang="en-US" dirty="0" err="1"/>
              <a:t>Różne</a:t>
            </a:r>
            <a:r>
              <a:rPr lang="en-US" dirty="0"/>
              <a:t> </a:t>
            </a:r>
            <a:r>
              <a:rPr lang="en-US" dirty="0" err="1"/>
              <a:t>perspektywy</a:t>
            </a:r>
            <a:r>
              <a:rPr lang="en-US" dirty="0"/>
              <a:t> I </a:t>
            </a:r>
            <a:r>
              <a:rPr lang="en-US" dirty="0" err="1"/>
              <a:t>podejścia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562481-E5AD-4FC4-315B-7C564BC3BB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6439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0:11&gt;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1083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&gt;0:18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7718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&gt;0:18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1222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0:18&gt;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3933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&gt;0:20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1664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&gt;0:20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14077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&gt;0:20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9682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&gt;0:20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2753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0:20&gt;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501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&gt;0:21</a:t>
            </a:r>
          </a:p>
          <a:p>
            <a:r>
              <a:rPr lang="en-US" dirty="0" err="1"/>
              <a:t>Kod</a:t>
            </a:r>
            <a:r>
              <a:rPr lang="en-US" dirty="0"/>
              <a:t> to </a:t>
            </a:r>
            <a:r>
              <a:rPr lang="en-US" dirty="0" err="1"/>
              <a:t>też</a:t>
            </a:r>
            <a:r>
              <a:rPr lang="en-US" dirty="0"/>
              <a:t> </a:t>
            </a:r>
            <a:r>
              <a:rPr lang="en-US" dirty="0" err="1"/>
              <a:t>komunikacja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5295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Line wrap &gt; 0:22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2204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Line wrap &gt; 0:22</a:t>
            </a:r>
            <a:endParaRPr lang="en-GB" dirty="0"/>
          </a:p>
          <a:p>
            <a:r>
              <a:rPr lang="en-GB" dirty="0"/>
              <a:t>Named </a:t>
            </a:r>
            <a:r>
              <a:rPr lang="en-GB" dirty="0" err="1"/>
              <a:t>args</a:t>
            </a:r>
            <a:r>
              <a:rPr lang="en-GB" dirty="0"/>
              <a:t> &gt;0:23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92235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Line wrap &gt; 0:22</a:t>
            </a:r>
            <a:endParaRPr lang="en-GB" dirty="0"/>
          </a:p>
          <a:p>
            <a:r>
              <a:rPr lang="en-GB" dirty="0"/>
              <a:t>Named </a:t>
            </a:r>
            <a:r>
              <a:rPr lang="en-GB" dirty="0" err="1"/>
              <a:t>args</a:t>
            </a:r>
            <a:r>
              <a:rPr lang="en-GB" dirty="0"/>
              <a:t> &gt; 0:23</a:t>
            </a:r>
          </a:p>
          <a:p>
            <a:r>
              <a:rPr lang="en-GB" dirty="0"/>
              <a:t>Early returns &gt; 0:24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53256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Line wrap &gt; 0:22</a:t>
            </a:r>
            <a:endParaRPr lang="en-GB" dirty="0"/>
          </a:p>
          <a:p>
            <a:r>
              <a:rPr lang="en-GB" dirty="0"/>
              <a:t>Named </a:t>
            </a:r>
            <a:r>
              <a:rPr lang="en-GB" dirty="0" err="1"/>
              <a:t>args</a:t>
            </a:r>
            <a:r>
              <a:rPr lang="en-GB" dirty="0"/>
              <a:t> &gt; 0:23</a:t>
            </a:r>
          </a:p>
          <a:p>
            <a:r>
              <a:rPr lang="en-GB" dirty="0"/>
              <a:t>Early returns &gt; 0:24</a:t>
            </a:r>
          </a:p>
          <a:p>
            <a:r>
              <a:rPr lang="en-GB" dirty="0"/>
              <a:t>Ternary to </a:t>
            </a:r>
            <a:r>
              <a:rPr lang="en-GB" dirty="0" err="1"/>
              <a:t>func</a:t>
            </a:r>
            <a:r>
              <a:rPr lang="en-GB" dirty="0"/>
              <a:t> &gt; 0:25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8422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0591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&gt;0:30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31958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0:30&gt;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911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Park </a:t>
            </a:r>
            <a:r>
              <a:rPr lang="en-US" dirty="0" err="1"/>
              <a:t>Jurajski</a:t>
            </a:r>
            <a:endParaRPr lang="en-US" dirty="0"/>
          </a:p>
          <a:p>
            <a:r>
              <a:rPr lang="en-US" dirty="0"/>
              <a:t>Jeff Goldblum</a:t>
            </a:r>
          </a:p>
          <a:p>
            <a:endParaRPr lang="en-US" dirty="0"/>
          </a:p>
          <a:p>
            <a:r>
              <a:rPr lang="en-US" dirty="0" err="1"/>
              <a:t>Naukowcy</a:t>
            </a:r>
            <a:r>
              <a:rPr lang="en-US" dirty="0"/>
              <a:t> </a:t>
            </a:r>
            <a:r>
              <a:rPr lang="en-US" dirty="0" err="1"/>
              <a:t>byli</a:t>
            </a:r>
            <a:r>
              <a:rPr lang="en-US" dirty="0"/>
              <a:t> </a:t>
            </a:r>
            <a:r>
              <a:rPr lang="en-US" dirty="0" err="1"/>
              <a:t>tak</a:t>
            </a:r>
            <a:r>
              <a:rPr lang="en-US" dirty="0"/>
              <a:t> </a:t>
            </a:r>
            <a:r>
              <a:rPr lang="en-US" dirty="0" err="1"/>
              <a:t>zajęci</a:t>
            </a:r>
            <a:r>
              <a:rPr lang="en-US" dirty="0"/>
              <a:t> </a:t>
            </a:r>
            <a:r>
              <a:rPr lang="en-US" dirty="0" err="1"/>
              <a:t>sprawdzaniem</a:t>
            </a:r>
            <a:r>
              <a:rPr lang="en-US" dirty="0"/>
              <a:t> </a:t>
            </a:r>
            <a:r>
              <a:rPr lang="en-US" dirty="0" err="1"/>
              <a:t>czy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da, </a:t>
            </a:r>
            <a:r>
              <a:rPr lang="en-US" dirty="0" err="1"/>
              <a:t>że</a:t>
            </a:r>
            <a:r>
              <a:rPr lang="en-US" dirty="0"/>
              <a:t> </a:t>
            </a:r>
            <a:r>
              <a:rPr lang="en-US" dirty="0" err="1"/>
              <a:t>zapomnieli</a:t>
            </a:r>
            <a:r>
              <a:rPr lang="en-US" dirty="0"/>
              <a:t> </a:t>
            </a:r>
            <a:r>
              <a:rPr lang="en-US" dirty="0" err="1"/>
              <a:t>zapytać</a:t>
            </a:r>
            <a:r>
              <a:rPr lang="en-US" dirty="0"/>
              <a:t> </a:t>
            </a:r>
            <a:r>
              <a:rPr lang="en-US" dirty="0" err="1"/>
              <a:t>czy</a:t>
            </a:r>
            <a:r>
              <a:rPr lang="en-US" dirty="0"/>
              <a:t> </a:t>
            </a:r>
            <a:r>
              <a:rPr lang="en-US" dirty="0" err="1"/>
              <a:t>sie</a:t>
            </a:r>
            <a:r>
              <a:rPr lang="en-US" dirty="0"/>
              <a:t> </a:t>
            </a:r>
            <a:r>
              <a:rPr lang="en-US" dirty="0" err="1"/>
              <a:t>powinno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0764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0:35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ADEE7-A660-4F67-BE7F-3D1C0E866B54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8105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A3A3ED-F7D8-03FA-F52F-387B21046B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45E594-0B89-A1C1-4E74-BDFBABFA53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1600CA-8EDD-1CDB-C7B8-E9F60A08BE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C8E6D-36B7-44F7-B5FF-3552918D9F21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4457C7-F5D1-F4B0-7394-E31C0FF0B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54370-F726-F20E-605C-352624A16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56810-F352-4EF0-8D55-6F8EA1A74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141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D1F72-D65E-C7F0-BE42-116C52D6D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7E949F-DC27-B8BD-8CB4-2D9D0B04ED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DC45A3-CDC9-00C9-8A73-1A7146D3E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C8E6D-36B7-44F7-B5FF-3552918D9F21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8D6042-8B1D-7554-458F-0ED782F7D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A5AFC-3B2C-8F1D-7FD6-365DD105B5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56810-F352-4EF0-8D55-6F8EA1A74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307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00DF87-A891-DEA5-CC05-342077ADA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E08D06-BADF-A520-31AC-F5BB672DCA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E14B81-B50F-C4BB-B8E1-389B84795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C8E6D-36B7-44F7-B5FF-3552918D9F21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097618-0DC8-985F-FA98-50064476A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CB542A-2C73-A56D-F080-0AD2DD16E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56810-F352-4EF0-8D55-6F8EA1A74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87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FFE30F-6BC9-40FD-7078-2DFBAD5F8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36DDBC-DD5A-ABD6-3D4D-78B3885D62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E4C3A5-7B94-FD2B-C31D-3D265C7413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28537F-8567-6EA5-FC07-FCAB883ED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C8E6D-36B7-44F7-B5FF-3552918D9F21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673EC7-2923-EDB5-916F-E8979FD4E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88AB8-4CC1-ECB1-550B-4385C72E7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56810-F352-4EF0-8D55-6F8EA1A74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565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024906-2318-E676-A990-66652FB5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594E7A-CD1F-AA0B-C641-C42086F924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9D654B-B846-380C-4308-8A298431EB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D131E6-ECD4-2755-4493-45097436E2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69A453-9109-DFC3-704A-409DAC6587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F35AA18-283E-9DA5-9D42-4880C9245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C8E6D-36B7-44F7-B5FF-3552918D9F21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8248AF-5366-F929-8F4A-E81C5232C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48F05B9-E8DE-D891-2F77-DB6B5E1F0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56810-F352-4EF0-8D55-6F8EA1A74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835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F6072-8AFD-469C-8CE3-07FD5AD69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387AD9-742B-AF62-7A26-73676426D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C8E6D-36B7-44F7-B5FF-3552918D9F21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F510FD-929B-B0C8-D957-5610ECC1D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9090D2-C5E0-8231-FB95-EC5168B23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56810-F352-4EF0-8D55-6F8EA1A74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530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5A93755-1C52-7E94-9BE7-F69156CC8E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C8E6D-36B7-44F7-B5FF-3552918D9F21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7CE1DA4-DEA4-77E9-24A4-E0DC0F379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B8891E-093C-19F6-EBED-65190D666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56810-F352-4EF0-8D55-6F8EA1A74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73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99126-641B-4B10-DBB7-207DADF572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6DB1E3-DA0D-F3C8-4FD4-E87DF6362D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F31487-741D-C2D2-CB7B-A58154C7EF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F1AF17-49A9-EFB4-82FA-7D6A96E13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C8E6D-36B7-44F7-B5FF-3552918D9F21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064B20-B1A0-A334-DC31-81471E562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FEF76C-F652-C52F-C04A-FF1E741DF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56810-F352-4EF0-8D55-6F8EA1A74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578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1098F-D344-43C4-6F4E-3F5A5B28D6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6977BDE-7BBF-C37E-ADCC-DE9545A750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F8FC12-71BE-AAA2-1208-950DBF1197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E33D99-2EB2-154C-91E1-E864EC269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C8E6D-36B7-44F7-B5FF-3552918D9F21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422302-4361-256A-F7C9-E61BC930C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AE00FC-EAD5-FA78-FE32-35F823ADB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56810-F352-4EF0-8D55-6F8EA1A74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218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6EEF5-5BBC-C392-7AED-73E090AE9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B407F3-A748-DE09-EA84-09557A9CB1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141122-ECFE-4D8D-9927-BF5D42057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C8E6D-36B7-44F7-B5FF-3552918D9F21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F7D186-BAE2-9ADB-87AB-D791CD985B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5BF92D-9EDE-BB43-D178-79FD0ACB5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56810-F352-4EF0-8D55-6F8EA1A74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202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5CAF09-F488-DA18-7AC7-6B96C8CA1B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82FBB8-8A4B-75F3-1E7E-75620480F6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9101DD-D427-47E1-7A5C-35EEB8F39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C8E6D-36B7-44F7-B5FF-3552918D9F21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C7D919-D6E5-6CD0-5FA3-08352634B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3457F0-C720-41C9-3ADA-0F7BEF9D2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56810-F352-4EF0-8D55-6F8EA1A74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678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B9403C-D816-29C3-17AA-8135E82C5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5692B2-2225-0935-233E-B451893579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18045B-7813-E1D1-DF77-6A87641B3B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4C8E6D-36B7-44F7-B5FF-3552918D9F21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F0BBFF-B7BB-5133-1C9E-B16300B563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BB6B8F-82C0-3938-79AF-A25243572F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056810-F352-4EF0-8D55-6F8EA1A74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17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image" Target="../media/image19.png"/><Relationship Id="rId5" Type="http://schemas.openxmlformats.org/officeDocument/2006/relationships/image" Target="../media/image21.png"/><Relationship Id="rId10" Type="http://schemas.microsoft.com/office/2007/relationships/hdphoto" Target="../media/hdphoto3.wdp"/><Relationship Id="rId4" Type="http://schemas.openxmlformats.org/officeDocument/2006/relationships/image" Target="../media/image15.png"/><Relationship Id="rId9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svg"/><Relationship Id="rId3" Type="http://schemas.openxmlformats.org/officeDocument/2006/relationships/hyperlink" Target="https://grugbrain.dev/" TargetMode="External"/><Relationship Id="rId7" Type="http://schemas.openxmlformats.org/officeDocument/2006/relationships/image" Target="../media/image35.png"/><Relationship Id="rId2" Type="http://schemas.openxmlformats.org/officeDocument/2006/relationships/hyperlink" Target="https://blog.boot.dev/clean-code/writing-good-unit-tests-dont-mock-database-connections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hyperlink" Target="https://youtu.be/_nG09Z_tdUU?si=SkO_nT5CELZQp5Uw" TargetMode="External"/><Relationship Id="rId4" Type="http://schemas.openxmlformats.org/officeDocument/2006/relationships/hyperlink" Target="https://taylor.town/-10x" TargetMode="Externa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sv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43CAA20-3569-4189-9E48-239A229A8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C0C139-25DB-7D7F-3F6E-3A07DFFE8C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451381"/>
            <a:ext cx="10512552" cy="4066540"/>
          </a:xfrm>
        </p:spPr>
        <p:txBody>
          <a:bodyPr anchor="b">
            <a:normAutofit/>
          </a:bodyPr>
          <a:lstStyle/>
          <a:p>
            <a:pPr algn="l"/>
            <a:r>
              <a:rPr lang="en-US" sz="6600" dirty="0"/>
              <a:t>Biohacking</a:t>
            </a:r>
            <a:endParaRPr lang="en-GB" sz="6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B5CBE3-6C54-B097-879D-497CE84048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199" y="4983276"/>
            <a:ext cx="10512552" cy="1126680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W </a:t>
            </a:r>
            <a:r>
              <a:rPr lang="en-US" dirty="0" err="1"/>
              <a:t>Zespołach</a:t>
            </a:r>
            <a:r>
              <a:rPr lang="en-US" dirty="0"/>
              <a:t> </a:t>
            </a:r>
            <a:r>
              <a:rPr lang="en-US" dirty="0" err="1"/>
              <a:t>Zwinnych</a:t>
            </a:r>
            <a:endParaRPr lang="en-GB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A542B6D-E775-4832-91DC-2D20F85781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18595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3999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D9E07-CB38-52C6-33DE-52474A9B8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5386" y="433441"/>
            <a:ext cx="9561227" cy="1057642"/>
          </a:xfrm>
        </p:spPr>
        <p:txBody>
          <a:bodyPr/>
          <a:lstStyle/>
          <a:p>
            <a:pPr algn="ctr"/>
            <a:r>
              <a:rPr lang="en-US" dirty="0"/>
              <a:t>Jakub Koleżyński</a:t>
            </a:r>
            <a:endParaRPr lang="en-GB" dirty="0"/>
          </a:p>
        </p:txBody>
      </p:sp>
      <p:pic>
        <p:nvPicPr>
          <p:cNvPr id="8" name="Content Placeholder 7" descr="A logo of a video game&#10;&#10;AI-generated content may be incorrect.">
            <a:extLst>
              <a:ext uri="{FF2B5EF4-FFF2-40B4-BE49-F238E27FC236}">
                <a16:creationId xmlns:a16="http://schemas.microsoft.com/office/drawing/2014/main" id="{A5B7D954-756D-6B0E-79F8-60D38B1F26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1006" y="3919588"/>
            <a:ext cx="4352742" cy="1098814"/>
          </a:xfr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8960D029-34B0-EFDE-C53F-81374C1779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74" t="21103" r="16474" b="11843"/>
          <a:stretch/>
        </p:blipFill>
        <p:spPr bwMode="auto">
          <a:xfrm>
            <a:off x="1192520" y="1620350"/>
            <a:ext cx="4598476" cy="4598476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74D9B49-C52D-CFC0-87D9-BD741128EF8B}"/>
              </a:ext>
            </a:extLst>
          </p:cNvPr>
          <p:cNvSpPr txBox="1"/>
          <p:nvPr/>
        </p:nvSpPr>
        <p:spPr>
          <a:xfrm>
            <a:off x="6523871" y="2534593"/>
            <a:ext cx="43527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Senior Dev </a:t>
            </a:r>
          </a:p>
          <a:p>
            <a:pPr algn="ctr"/>
            <a:r>
              <a:rPr lang="en-US" sz="2800" dirty="0"/>
              <a:t>Tech Lead</a:t>
            </a:r>
          </a:p>
          <a:p>
            <a:pPr algn="ctr"/>
            <a:r>
              <a:rPr lang="en-US" sz="2800" dirty="0"/>
              <a:t>@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603877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qr code with orange circles&#10;&#10;AI-generated content may be incorrect.">
            <a:extLst>
              <a:ext uri="{FF2B5EF4-FFF2-40B4-BE49-F238E27FC236}">
                <a16:creationId xmlns:a16="http://schemas.microsoft.com/office/drawing/2014/main" id="{A3BB4688-8BBD-0B7C-3787-C512136532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8130" y="1081130"/>
            <a:ext cx="4695739" cy="4695739"/>
          </a:xfrm>
        </p:spPr>
      </p:pic>
    </p:spTree>
    <p:extLst>
      <p:ext uri="{BB962C8B-B14F-4D97-AF65-F5344CB8AC3E}">
        <p14:creationId xmlns:p14="http://schemas.microsoft.com/office/powerpoint/2010/main" val="5029710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0FEF8A-992E-158E-F6C1-F51D67AE87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US" sz="5400" dirty="0"/>
              <a:t>Agile w 2025</a:t>
            </a:r>
            <a:endParaRPr lang="en-GB" sz="5400" dirty="0"/>
          </a:p>
        </p:txBody>
      </p:sp>
      <p:sp>
        <p:nvSpPr>
          <p:cNvPr id="17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344158-CA77-1E55-8A69-ACED4783BA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anchor="t">
            <a:normAutofit/>
          </a:bodyPr>
          <a:lstStyle/>
          <a:p>
            <a:r>
              <a:rPr lang="en-US" sz="2200" dirty="0"/>
              <a:t>SCRUM</a:t>
            </a:r>
          </a:p>
          <a:p>
            <a:r>
              <a:rPr lang="en-US" sz="2200" dirty="0"/>
              <a:t>Sprint</a:t>
            </a:r>
          </a:p>
          <a:p>
            <a:r>
              <a:rPr lang="en-US" sz="2200" dirty="0"/>
              <a:t>Sprint Board</a:t>
            </a:r>
          </a:p>
          <a:p>
            <a:r>
              <a:rPr lang="en-US" sz="2200" dirty="0"/>
              <a:t>Story Point</a:t>
            </a:r>
          </a:p>
          <a:p>
            <a:endParaRPr lang="en-US" sz="22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2FE608BF-AF48-02AE-71BC-A0E4ABB144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9048" y="951993"/>
            <a:ext cx="5458968" cy="4954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6D22040-6400-43D9-93F0-470F167F0D74}"/>
              </a:ext>
            </a:extLst>
          </p:cNvPr>
          <p:cNvSpPr txBox="1"/>
          <p:nvPr/>
        </p:nvSpPr>
        <p:spPr>
          <a:xfrm>
            <a:off x="8695266" y="0"/>
            <a:ext cx="3496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Biohacking w </a:t>
            </a:r>
            <a:r>
              <a:rPr lang="en-US" i="1" dirty="0" err="1"/>
              <a:t>zespołach</a:t>
            </a:r>
            <a:r>
              <a:rPr lang="en-US" i="1" dirty="0"/>
              <a:t> </a:t>
            </a:r>
            <a:r>
              <a:rPr lang="en-US" i="1" dirty="0" err="1"/>
              <a:t>zwinnych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917696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80028088-8009-D784-7597-6C7DB698E16A}"/>
              </a:ext>
            </a:extLst>
          </p:cNvPr>
          <p:cNvSpPr/>
          <p:nvPr/>
        </p:nvSpPr>
        <p:spPr>
          <a:xfrm>
            <a:off x="1694822" y="1643490"/>
            <a:ext cx="8802356" cy="1195753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1FA93E-0222-D7E8-5DF2-41D27380A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– co </a:t>
            </a:r>
            <a:r>
              <a:rPr lang="en-US" dirty="0" err="1"/>
              <a:t>autorzy</a:t>
            </a:r>
            <a:r>
              <a:rPr lang="en-US" dirty="0"/>
              <a:t> </a:t>
            </a:r>
            <a:r>
              <a:rPr lang="en-US" dirty="0" err="1"/>
              <a:t>mieli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myśli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FFDEFA-77EB-C3BF-E8A9-469DC4FF4B64}"/>
              </a:ext>
            </a:extLst>
          </p:cNvPr>
          <p:cNvSpPr/>
          <p:nvPr/>
        </p:nvSpPr>
        <p:spPr>
          <a:xfrm>
            <a:off x="2070105" y="1952359"/>
            <a:ext cx="3039533" cy="677334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Procesy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narzędzia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54DF1D7-021C-0A12-DCF7-8FA1D81BB0FE}"/>
              </a:ext>
            </a:extLst>
          </p:cNvPr>
          <p:cNvSpPr/>
          <p:nvPr/>
        </p:nvSpPr>
        <p:spPr>
          <a:xfrm>
            <a:off x="7099297" y="1952359"/>
            <a:ext cx="3039533" cy="677334"/>
          </a:xfrm>
          <a:prstGeom prst="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Ludzie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interakcje</a:t>
            </a:r>
            <a:endParaRPr lang="en-GB" dirty="0"/>
          </a:p>
        </p:txBody>
      </p:sp>
      <p:sp>
        <p:nvSpPr>
          <p:cNvPr id="36" name="Arrow: Right 35">
            <a:extLst>
              <a:ext uri="{FF2B5EF4-FFF2-40B4-BE49-F238E27FC236}">
                <a16:creationId xmlns:a16="http://schemas.microsoft.com/office/drawing/2014/main" id="{9278DB07-38E9-297C-FE6B-680861AD4DE5}"/>
              </a:ext>
            </a:extLst>
          </p:cNvPr>
          <p:cNvSpPr/>
          <p:nvPr/>
        </p:nvSpPr>
        <p:spPr>
          <a:xfrm>
            <a:off x="5544609" y="1992576"/>
            <a:ext cx="1119715" cy="596899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F829239-1B8C-8A4C-8937-CFB7B46D2298}"/>
              </a:ext>
            </a:extLst>
          </p:cNvPr>
          <p:cNvSpPr/>
          <p:nvPr/>
        </p:nvSpPr>
        <p:spPr>
          <a:xfrm>
            <a:off x="2070105" y="2946399"/>
            <a:ext cx="3039533" cy="677334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Obszerna</a:t>
            </a:r>
            <a:r>
              <a:rPr lang="en-US" dirty="0"/>
              <a:t> </a:t>
            </a:r>
            <a:r>
              <a:rPr lang="en-US" dirty="0" err="1"/>
              <a:t>Dokumentacja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70EF057-6B85-1087-D9E2-BC40A5013F7B}"/>
              </a:ext>
            </a:extLst>
          </p:cNvPr>
          <p:cNvSpPr/>
          <p:nvPr/>
        </p:nvSpPr>
        <p:spPr>
          <a:xfrm>
            <a:off x="7099297" y="2946399"/>
            <a:ext cx="3039533" cy="677334"/>
          </a:xfrm>
          <a:prstGeom prst="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Działające</a:t>
            </a:r>
            <a:r>
              <a:rPr lang="en-US" dirty="0"/>
              <a:t> </a:t>
            </a:r>
            <a:r>
              <a:rPr lang="en-US" dirty="0" err="1"/>
              <a:t>Oprogramowanie</a:t>
            </a:r>
            <a:endParaRPr lang="en-GB" dirty="0"/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7765CEF6-E13D-2C29-2885-BECBCF4DA614}"/>
              </a:ext>
            </a:extLst>
          </p:cNvPr>
          <p:cNvSpPr/>
          <p:nvPr/>
        </p:nvSpPr>
        <p:spPr>
          <a:xfrm>
            <a:off x="5544609" y="2986616"/>
            <a:ext cx="1119715" cy="596899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01F925D-8146-3093-A2A4-2C45BC6A3CC2}"/>
              </a:ext>
            </a:extLst>
          </p:cNvPr>
          <p:cNvSpPr/>
          <p:nvPr/>
        </p:nvSpPr>
        <p:spPr>
          <a:xfrm>
            <a:off x="2070105" y="3918479"/>
            <a:ext cx="3039533" cy="677334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Negocjowanie</a:t>
            </a:r>
            <a:r>
              <a:rPr lang="en-US" dirty="0"/>
              <a:t> </a:t>
            </a:r>
            <a:r>
              <a:rPr lang="en-US" dirty="0" err="1"/>
              <a:t>Umowy</a:t>
            </a:r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1B62EE3-E511-A287-F269-72BE2EC66C35}"/>
              </a:ext>
            </a:extLst>
          </p:cNvPr>
          <p:cNvSpPr/>
          <p:nvPr/>
        </p:nvSpPr>
        <p:spPr>
          <a:xfrm>
            <a:off x="7099297" y="3918479"/>
            <a:ext cx="3039533" cy="677334"/>
          </a:xfrm>
          <a:prstGeom prst="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Współpraca</a:t>
            </a:r>
            <a:r>
              <a:rPr lang="en-US" dirty="0"/>
              <a:t> z </a:t>
            </a:r>
            <a:r>
              <a:rPr lang="en-US" dirty="0" err="1"/>
              <a:t>Klientem</a:t>
            </a:r>
            <a:endParaRPr lang="en-GB" dirty="0"/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9D4FD879-8124-7533-7970-63F2F21E0B6E}"/>
              </a:ext>
            </a:extLst>
          </p:cNvPr>
          <p:cNvSpPr/>
          <p:nvPr/>
        </p:nvSpPr>
        <p:spPr>
          <a:xfrm>
            <a:off x="5544609" y="3958696"/>
            <a:ext cx="1119715" cy="596899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04D2158-9FDA-4218-4C83-934EE57D1FB1}"/>
              </a:ext>
            </a:extLst>
          </p:cNvPr>
          <p:cNvSpPr/>
          <p:nvPr/>
        </p:nvSpPr>
        <p:spPr>
          <a:xfrm>
            <a:off x="2070105" y="4890559"/>
            <a:ext cx="3039533" cy="677334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Realizacja</a:t>
            </a:r>
            <a:r>
              <a:rPr lang="en-US" dirty="0"/>
              <a:t> </a:t>
            </a:r>
            <a:r>
              <a:rPr lang="en-US" dirty="0" err="1"/>
              <a:t>założonego</a:t>
            </a:r>
            <a:r>
              <a:rPr lang="en-US" dirty="0"/>
              <a:t> </a:t>
            </a:r>
            <a:r>
              <a:rPr lang="en-US" dirty="0" err="1"/>
              <a:t>planu</a:t>
            </a:r>
            <a:endParaRPr lang="en-GB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E186FED-D8F5-55D9-2F13-E6CDCA097D7B}"/>
              </a:ext>
            </a:extLst>
          </p:cNvPr>
          <p:cNvSpPr/>
          <p:nvPr/>
        </p:nvSpPr>
        <p:spPr>
          <a:xfrm>
            <a:off x="7099297" y="4890559"/>
            <a:ext cx="3039533" cy="677334"/>
          </a:xfrm>
          <a:prstGeom prst="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Reagowanie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zmianę</a:t>
            </a:r>
            <a:endParaRPr lang="en-GB" dirty="0"/>
          </a:p>
        </p:txBody>
      </p:sp>
      <p:sp>
        <p:nvSpPr>
          <p:cNvPr id="25" name="Arrow: Right 24">
            <a:extLst>
              <a:ext uri="{FF2B5EF4-FFF2-40B4-BE49-F238E27FC236}">
                <a16:creationId xmlns:a16="http://schemas.microsoft.com/office/drawing/2014/main" id="{E7EDD2F4-52F8-2BE3-F14A-8D5AF662FB4E}"/>
              </a:ext>
            </a:extLst>
          </p:cNvPr>
          <p:cNvSpPr/>
          <p:nvPr/>
        </p:nvSpPr>
        <p:spPr>
          <a:xfrm>
            <a:off x="5544609" y="4930776"/>
            <a:ext cx="1119715" cy="596899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8F43C5-F1AC-7517-B7BF-7AA41E897134}"/>
              </a:ext>
            </a:extLst>
          </p:cNvPr>
          <p:cNvSpPr txBox="1"/>
          <p:nvPr/>
        </p:nvSpPr>
        <p:spPr>
          <a:xfrm>
            <a:off x="8695266" y="0"/>
            <a:ext cx="3496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Biohacking w </a:t>
            </a:r>
            <a:r>
              <a:rPr lang="en-US" i="1" dirty="0" err="1"/>
              <a:t>zespołach</a:t>
            </a:r>
            <a:r>
              <a:rPr lang="en-US" i="1" dirty="0"/>
              <a:t> </a:t>
            </a:r>
            <a:r>
              <a:rPr lang="en-US" i="1" dirty="0" err="1"/>
              <a:t>zwinnych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98473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 animBg="1"/>
      <p:bldP spid="4" grpId="0" animBg="1"/>
      <p:bldP spid="36" grpId="0" animBg="1"/>
      <p:bldP spid="3" grpId="0" animBg="1"/>
      <p:bldP spid="6" grpId="0" animBg="1"/>
      <p:bldP spid="7" grpId="0" animBg="1"/>
      <p:bldP spid="11" grpId="0" animBg="1"/>
      <p:bldP spid="12" grpId="0" animBg="1"/>
      <p:bldP spid="13" grpId="0" animBg="1"/>
      <p:bldP spid="20" grpId="0" animBg="1"/>
      <p:bldP spid="24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43CAA20-3569-4189-9E48-239A229A8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C2D8E2D-240F-E06C-3FE2-90156C562E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451381"/>
            <a:ext cx="10512552" cy="4066540"/>
          </a:xfrm>
        </p:spPr>
        <p:txBody>
          <a:bodyPr anchor="b">
            <a:normAutofit/>
          </a:bodyPr>
          <a:lstStyle/>
          <a:p>
            <a:pPr algn="l"/>
            <a:r>
              <a:rPr lang="en-US" sz="6600" dirty="0" err="1"/>
              <a:t>Rozdział</a:t>
            </a:r>
            <a:r>
              <a:rPr lang="en-US" sz="6600" dirty="0"/>
              <a:t> 1: </a:t>
            </a:r>
            <a:r>
              <a:rPr lang="en-US" sz="6600" dirty="0" err="1"/>
              <a:t>Ludzie</a:t>
            </a:r>
            <a:endParaRPr lang="en-GB" sz="6600" dirty="0"/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DA542B6D-E775-4832-91DC-2D20F85781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18595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7043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EA90A-8B11-A0F4-A9BA-B90265F52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Krzywa</a:t>
            </a:r>
            <a:r>
              <a:rPr lang="en-US" dirty="0"/>
              <a:t> Allena</a:t>
            </a:r>
            <a:endParaRPr lang="en-GB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A1BF9FD-5339-3B3E-1D0E-998AEAF7E7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817648"/>
            <a:ext cx="10358070" cy="476157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E9609C3A-64FF-53CD-AD1D-475EE51B13A8}"/>
              </a:ext>
            </a:extLst>
          </p:cNvPr>
          <p:cNvSpPr/>
          <p:nvPr/>
        </p:nvSpPr>
        <p:spPr>
          <a:xfrm rot="1447770">
            <a:off x="3409865" y="2885270"/>
            <a:ext cx="5973202" cy="145977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BC40A24-8A67-5296-40E3-F15EDB2C17C6}"/>
              </a:ext>
            </a:extLst>
          </p:cNvPr>
          <p:cNvSpPr txBox="1"/>
          <p:nvPr/>
        </p:nvSpPr>
        <p:spPr>
          <a:xfrm>
            <a:off x="8695266" y="0"/>
            <a:ext cx="3496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Biohacking w </a:t>
            </a:r>
            <a:r>
              <a:rPr lang="en-US" i="1" dirty="0" err="1"/>
              <a:t>zespołach</a:t>
            </a:r>
            <a:r>
              <a:rPr lang="en-US" i="1" dirty="0"/>
              <a:t> </a:t>
            </a:r>
            <a:r>
              <a:rPr lang="en-US" i="1" dirty="0" err="1"/>
              <a:t>zwinnych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350555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2DB3A1-212A-DCA9-5D33-CC95E17D2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Teza</a:t>
            </a:r>
            <a:r>
              <a:rPr lang="en-GB" dirty="0"/>
              <a:t> 1: </a:t>
            </a:r>
            <a:r>
              <a:rPr lang="en-GB" dirty="0" err="1"/>
              <a:t>Ludzie</a:t>
            </a:r>
            <a:r>
              <a:rPr lang="en-GB" dirty="0"/>
              <a:t> </a:t>
            </a:r>
            <a:r>
              <a:rPr lang="en-GB" dirty="0" err="1"/>
              <a:t>są</a:t>
            </a:r>
            <a:r>
              <a:rPr lang="en-GB" dirty="0"/>
              <a:t> </a:t>
            </a:r>
            <a:r>
              <a:rPr lang="en-GB" dirty="0" err="1"/>
              <a:t>ważni</a:t>
            </a:r>
            <a:endParaRPr lang="en-GB" dirty="0"/>
          </a:p>
        </p:txBody>
      </p:sp>
      <p:pic>
        <p:nvPicPr>
          <p:cNvPr id="15" name="Picture 14" descr="A group of people clinking glasses&#10;&#10;AI-generated content may be incorrect.">
            <a:extLst>
              <a:ext uri="{FF2B5EF4-FFF2-40B4-BE49-F238E27FC236}">
                <a16:creationId xmlns:a16="http://schemas.microsoft.com/office/drawing/2014/main" id="{363E33A9-E7C2-1D72-7D1B-008896045F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7564" y="2354218"/>
            <a:ext cx="4294238" cy="2861707"/>
          </a:xfrm>
          <a:prstGeom prst="rect">
            <a:avLst/>
          </a:prstGeom>
        </p:spPr>
      </p:pic>
      <p:pic>
        <p:nvPicPr>
          <p:cNvPr id="18" name="Picture 17" descr="A group of people putting their hands together&#10;&#10;AI-generated content may be incorrect.">
            <a:extLst>
              <a:ext uri="{FF2B5EF4-FFF2-40B4-BE49-F238E27FC236}">
                <a16:creationId xmlns:a16="http://schemas.microsoft.com/office/drawing/2014/main" id="{0EC6FB02-3C47-9A37-31A3-8C4134665D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98" y="1690688"/>
            <a:ext cx="6285608" cy="418876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7FEABC9-E4C5-B8AB-AA72-537572FD03A8}"/>
              </a:ext>
            </a:extLst>
          </p:cNvPr>
          <p:cNvSpPr txBox="1"/>
          <p:nvPr/>
        </p:nvSpPr>
        <p:spPr>
          <a:xfrm>
            <a:off x="8695266" y="0"/>
            <a:ext cx="3496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Biohacking w </a:t>
            </a:r>
            <a:r>
              <a:rPr lang="en-US" i="1" dirty="0" err="1"/>
              <a:t>zespołach</a:t>
            </a:r>
            <a:r>
              <a:rPr lang="en-US" i="1" dirty="0"/>
              <a:t> </a:t>
            </a:r>
            <a:r>
              <a:rPr lang="en-US" i="1" dirty="0" err="1"/>
              <a:t>zwinnych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64849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552FA30-DFAE-3BE9-B097-B808AA990BF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6047"/>
          <a:stretch/>
        </p:blipFill>
        <p:spPr>
          <a:xfrm>
            <a:off x="4513282" y="1690688"/>
            <a:ext cx="3165435" cy="4514826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418FFBC3-109C-22C6-F2BB-D94BE33EE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pl-PL" dirty="0"/>
              <a:t>Teza 2: Ludzie są różni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0D96CF-7964-9D91-98AC-874295BADF0B}"/>
              </a:ext>
            </a:extLst>
          </p:cNvPr>
          <p:cNvSpPr txBox="1"/>
          <p:nvPr/>
        </p:nvSpPr>
        <p:spPr>
          <a:xfrm>
            <a:off x="8695266" y="0"/>
            <a:ext cx="3496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Biohacking w </a:t>
            </a:r>
            <a:r>
              <a:rPr lang="en-US" i="1" dirty="0" err="1"/>
              <a:t>zespołach</a:t>
            </a:r>
            <a:r>
              <a:rPr lang="en-US" i="1" dirty="0"/>
              <a:t> </a:t>
            </a:r>
            <a:r>
              <a:rPr lang="en-US" i="1" dirty="0" err="1"/>
              <a:t>zwinnych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82092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7392FF-1D41-ADE8-C831-377C0B2316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Graph">
            <a:extLst>
              <a:ext uri="{FF2B5EF4-FFF2-40B4-BE49-F238E27FC236}">
                <a16:creationId xmlns:a16="http://schemas.microsoft.com/office/drawing/2014/main" id="{0A374DAD-B9D8-4CDD-4018-A42138967D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536" y="67805"/>
            <a:ext cx="9222927" cy="6587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Gordon">
            <a:extLst>
              <a:ext uri="{FF2B5EF4-FFF2-40B4-BE49-F238E27FC236}">
                <a16:creationId xmlns:a16="http://schemas.microsoft.com/office/drawing/2014/main" id="{C1A6225D-5A0F-4751-9BA5-E52F934B2F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58" r="23441" b="14451"/>
          <a:stretch/>
        </p:blipFill>
        <p:spPr bwMode="auto">
          <a:xfrm>
            <a:off x="8267390" y="973441"/>
            <a:ext cx="1440000" cy="14400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Ryan">
            <a:extLst>
              <a:ext uri="{FF2B5EF4-FFF2-40B4-BE49-F238E27FC236}">
                <a16:creationId xmlns:a16="http://schemas.microsoft.com/office/drawing/2014/main" id="{6D0C6E8D-B0BA-A5DC-C3C6-C283D67119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26" b="25404"/>
          <a:stretch/>
        </p:blipFill>
        <p:spPr bwMode="auto">
          <a:xfrm>
            <a:off x="8267390" y="4629934"/>
            <a:ext cx="1439694" cy="14400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Keanu">
            <a:extLst>
              <a:ext uri="{FF2B5EF4-FFF2-40B4-BE49-F238E27FC236}">
                <a16:creationId xmlns:a16="http://schemas.microsoft.com/office/drawing/2014/main" id="{2F4E3CFA-4FCB-EB05-001E-8DEEF9438FB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97" r="25149"/>
          <a:stretch/>
        </p:blipFill>
        <p:spPr bwMode="auto">
          <a:xfrm>
            <a:off x="2484611" y="4629934"/>
            <a:ext cx="1440000" cy="14400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Nolan">
            <a:extLst>
              <a:ext uri="{FF2B5EF4-FFF2-40B4-BE49-F238E27FC236}">
                <a16:creationId xmlns:a16="http://schemas.microsoft.com/office/drawing/2014/main" id="{22B6C8F3-D61D-C338-A82C-ABFDF8719E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6" b="24850"/>
          <a:stretch/>
        </p:blipFill>
        <p:spPr bwMode="auto">
          <a:xfrm>
            <a:off x="2484611" y="973441"/>
            <a:ext cx="1440000" cy="14400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book">
            <a:extLst>
              <a:ext uri="{FF2B5EF4-FFF2-40B4-BE49-F238E27FC236}">
                <a16:creationId xmlns:a16="http://schemas.microsoft.com/office/drawing/2014/main" id="{F146F460-0D4A-CD2B-1749-2E6F9EB7C37E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6047"/>
          <a:stretch/>
        </p:blipFill>
        <p:spPr>
          <a:xfrm>
            <a:off x="0" y="4740624"/>
            <a:ext cx="1484535" cy="211737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BB260C2-9C12-1B03-C2CC-ABFB6CD849B5}"/>
              </a:ext>
            </a:extLst>
          </p:cNvPr>
          <p:cNvSpPr txBox="1"/>
          <p:nvPr/>
        </p:nvSpPr>
        <p:spPr>
          <a:xfrm>
            <a:off x="8695266" y="0"/>
            <a:ext cx="3496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Biohacking w </a:t>
            </a:r>
            <a:r>
              <a:rPr lang="en-US" i="1" dirty="0" err="1"/>
              <a:t>zespołach</a:t>
            </a:r>
            <a:r>
              <a:rPr lang="en-US" i="1" dirty="0"/>
              <a:t> </a:t>
            </a:r>
            <a:r>
              <a:rPr lang="en-US" i="1" dirty="0" err="1"/>
              <a:t>zwinnych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9516622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6CB5C-FBCD-D069-1FB5-10607CD55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Teza 3: “</a:t>
            </a:r>
            <a:r>
              <a:rPr lang="en-GB" dirty="0" err="1"/>
              <a:t>Innych</a:t>
            </a:r>
            <a:r>
              <a:rPr lang="en-GB" dirty="0"/>
              <a:t>” da </a:t>
            </a:r>
            <a:r>
              <a:rPr lang="en-GB" dirty="0" err="1"/>
              <a:t>się</a:t>
            </a:r>
            <a:r>
              <a:rPr lang="en-GB" dirty="0"/>
              <a:t> </a:t>
            </a:r>
            <a:r>
              <a:rPr lang="en-GB" dirty="0" err="1"/>
              <a:t>zrozumieć</a:t>
            </a:r>
            <a:endParaRPr lang="en-GB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76F73AF-29E7-F4D0-A754-8B53CDFAF1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88" b="12030"/>
          <a:stretch/>
        </p:blipFill>
        <p:spPr bwMode="auto">
          <a:xfrm>
            <a:off x="4081435" y="1679458"/>
            <a:ext cx="4029130" cy="4643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8B977BC-C517-137C-C2F6-0C1BB46790B1}"/>
              </a:ext>
            </a:extLst>
          </p:cNvPr>
          <p:cNvSpPr txBox="1"/>
          <p:nvPr/>
        </p:nvSpPr>
        <p:spPr>
          <a:xfrm>
            <a:off x="8695266" y="0"/>
            <a:ext cx="3496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Biohacking w </a:t>
            </a:r>
            <a:r>
              <a:rPr lang="en-US" i="1" dirty="0" err="1"/>
              <a:t>zespołach</a:t>
            </a:r>
            <a:r>
              <a:rPr lang="en-US" i="1" dirty="0"/>
              <a:t> </a:t>
            </a:r>
            <a:r>
              <a:rPr lang="en-US" i="1" dirty="0" err="1"/>
              <a:t>zwinnych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680947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5854BA-2B76-9B04-C387-FE5256CCB2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62B7A1EC-5613-5CFE-5A59-1285F4D669B0}"/>
              </a:ext>
            </a:extLst>
          </p:cNvPr>
          <p:cNvSpPr txBox="1"/>
          <p:nvPr/>
        </p:nvSpPr>
        <p:spPr>
          <a:xfrm>
            <a:off x="410633" y="3543337"/>
            <a:ext cx="113707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400" dirty="0" err="1">
                <a:solidFill>
                  <a:prstClr val="black"/>
                </a:solidFill>
              </a:rPr>
              <a:t>Komunikacja</a:t>
            </a:r>
            <a:r>
              <a:rPr lang="en-US" sz="2400" dirty="0">
                <a:solidFill>
                  <a:prstClr val="black"/>
                </a:solidFill>
              </a:rPr>
              <a:t> bez </a:t>
            </a:r>
            <a:r>
              <a:rPr lang="en-US" sz="2400" dirty="0" err="1">
                <a:solidFill>
                  <a:prstClr val="black"/>
                </a:solidFill>
              </a:rPr>
              <a:t>przemocy</a:t>
            </a:r>
            <a:r>
              <a:rPr lang="en-US" sz="2400" dirty="0">
                <a:solidFill>
                  <a:prstClr val="black"/>
                </a:solidFill>
              </a:rPr>
              <a:t>:</a:t>
            </a:r>
            <a:endParaRPr lang="en-US" sz="6000" dirty="0"/>
          </a:p>
          <a:p>
            <a:pPr algn="ctr"/>
            <a:endParaRPr lang="en-US" sz="60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3E37647-6AE7-7E24-C1E1-F52E38099ADD}"/>
              </a:ext>
            </a:extLst>
          </p:cNvPr>
          <p:cNvSpPr txBox="1"/>
          <p:nvPr/>
        </p:nvSpPr>
        <p:spPr>
          <a:xfrm>
            <a:off x="3798652" y="3903242"/>
            <a:ext cx="60960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👀→🤬→🤔→🙏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2A2856-5974-E956-5000-190AF597AFD4}"/>
              </a:ext>
            </a:extLst>
          </p:cNvPr>
          <p:cNvSpPr txBox="1"/>
          <p:nvPr/>
        </p:nvSpPr>
        <p:spPr>
          <a:xfrm>
            <a:off x="410633" y="1532466"/>
            <a:ext cx="113707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/>
              <a:t>Komunikacja</a:t>
            </a:r>
            <a:r>
              <a:rPr lang="en-US" sz="2400" dirty="0"/>
              <a:t> z </a:t>
            </a:r>
            <a:r>
              <a:rPr lang="en-US" sz="2400" dirty="0" err="1"/>
              <a:t>przemocą</a:t>
            </a:r>
            <a:r>
              <a:rPr lang="en-US" sz="2400" dirty="0"/>
              <a:t>:</a:t>
            </a:r>
          </a:p>
          <a:p>
            <a:pPr algn="ctr"/>
            <a:r>
              <a:rPr lang="en-US" sz="6000" dirty="0"/>
              <a:t>⌛→🤬→🗣️</a:t>
            </a:r>
            <a:endParaRPr lang="en-GB" sz="6000" dirty="0"/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8303FD2D-9B69-5B7D-6621-CD6007AB17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88" b="12030"/>
          <a:stretch/>
        </p:blipFill>
        <p:spPr bwMode="auto">
          <a:xfrm>
            <a:off x="0" y="4994214"/>
            <a:ext cx="1617133" cy="1863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760E0C6A-8D63-DCD7-EF2F-AA75228CF43E}"/>
              </a:ext>
            </a:extLst>
          </p:cNvPr>
          <p:cNvSpPr txBox="1"/>
          <p:nvPr/>
        </p:nvSpPr>
        <p:spPr>
          <a:xfrm>
            <a:off x="-563250" y="3902100"/>
            <a:ext cx="777475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⌛→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472DCC5-C5A6-9C33-16D7-2FF3EB3C5DF9}"/>
              </a:ext>
            </a:extLst>
          </p:cNvPr>
          <p:cNvSpPr txBox="1"/>
          <p:nvPr/>
        </p:nvSpPr>
        <p:spPr>
          <a:xfrm>
            <a:off x="8695266" y="0"/>
            <a:ext cx="3496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Biohacking w </a:t>
            </a:r>
            <a:r>
              <a:rPr lang="en-US" i="1" dirty="0" err="1"/>
              <a:t>zespołach</a:t>
            </a:r>
            <a:r>
              <a:rPr lang="en-US" i="1" dirty="0"/>
              <a:t> </a:t>
            </a:r>
            <a:r>
              <a:rPr lang="en-US" i="1" dirty="0" err="1"/>
              <a:t>zwinnych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0771684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7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7E3F90-02DB-C303-5E01-3613BB4F01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>
            <a:extLst>
              <a:ext uri="{FF2B5EF4-FFF2-40B4-BE49-F238E27FC236}">
                <a16:creationId xmlns:a16="http://schemas.microsoft.com/office/drawing/2014/main" id="{E65FE1BB-1DCD-FA0A-88D7-A004F75BB2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88" b="12030"/>
          <a:stretch/>
        </p:blipFill>
        <p:spPr bwMode="auto">
          <a:xfrm>
            <a:off x="0" y="4994214"/>
            <a:ext cx="1617133" cy="1863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32A5477-4BA0-0A8F-DE8D-93E5C2522C88}"/>
              </a:ext>
            </a:extLst>
          </p:cNvPr>
          <p:cNvSpPr txBox="1"/>
          <p:nvPr/>
        </p:nvSpPr>
        <p:spPr>
          <a:xfrm>
            <a:off x="0" y="0"/>
            <a:ext cx="121920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👀→🤬→🤔→🙏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06C1AFA-AC2B-6FCE-FE06-1BD9F0070C95}"/>
              </a:ext>
            </a:extLst>
          </p:cNvPr>
          <p:cNvSpPr txBox="1"/>
          <p:nvPr/>
        </p:nvSpPr>
        <p:spPr>
          <a:xfrm>
            <a:off x="410633" y="1860259"/>
            <a:ext cx="113707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/>
              <a:t>Odbiór</a:t>
            </a:r>
            <a:r>
              <a:rPr lang="en-US" sz="2400" dirty="0"/>
              <a:t> </a:t>
            </a:r>
            <a:r>
              <a:rPr lang="en-US" sz="2400" dirty="0" err="1"/>
              <a:t>komunikacji</a:t>
            </a:r>
            <a:r>
              <a:rPr lang="en-US" sz="2400" dirty="0"/>
              <a:t> z </a:t>
            </a:r>
            <a:r>
              <a:rPr lang="en-US" sz="2400" dirty="0" err="1"/>
              <a:t>przemocą</a:t>
            </a:r>
            <a:r>
              <a:rPr lang="en-US" sz="2400" dirty="0"/>
              <a:t>:</a:t>
            </a:r>
          </a:p>
          <a:p>
            <a:pPr algn="ctr"/>
            <a:r>
              <a:rPr lang="en-US" sz="6000" dirty="0"/>
              <a:t>🗣️→🤬→🗣️</a:t>
            </a:r>
            <a:endParaRPr lang="en-GB" sz="60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985361F-BE7F-FDF0-7ABA-0B2A7384DB39}"/>
              </a:ext>
            </a:extLst>
          </p:cNvPr>
          <p:cNvSpPr txBox="1"/>
          <p:nvPr/>
        </p:nvSpPr>
        <p:spPr>
          <a:xfrm>
            <a:off x="410633" y="3718055"/>
            <a:ext cx="1137073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400" dirty="0" err="1">
                <a:solidFill>
                  <a:prstClr val="black"/>
                </a:solidFill>
              </a:rPr>
              <a:t>Odbiór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komunikacji</a:t>
            </a:r>
            <a:r>
              <a:rPr lang="en-US" sz="2400" dirty="0">
                <a:solidFill>
                  <a:prstClr val="black"/>
                </a:solidFill>
              </a:rPr>
              <a:t> bez </a:t>
            </a:r>
            <a:r>
              <a:rPr lang="en-US" sz="2400" dirty="0" err="1">
                <a:solidFill>
                  <a:prstClr val="black"/>
                </a:solidFill>
              </a:rPr>
              <a:t>przemocy</a:t>
            </a:r>
            <a:r>
              <a:rPr lang="en-US" sz="2400" dirty="0">
                <a:solidFill>
                  <a:prstClr val="black"/>
                </a:solidFill>
              </a:rPr>
              <a:t>:</a:t>
            </a:r>
            <a:endParaRPr lang="en-US" sz="6000" dirty="0"/>
          </a:p>
          <a:p>
            <a:pPr algn="ctr"/>
            <a:r>
              <a:rPr lang="en-US" sz="6000" dirty="0"/>
              <a:t>🗣️→(👀→🤬→🤔→🙏)</a:t>
            </a:r>
          </a:p>
          <a:p>
            <a:pPr lvl="0" algn="ctr"/>
            <a:r>
              <a:rPr lang="en-US" sz="6000" dirty="0">
                <a:solidFill>
                  <a:prstClr val="black"/>
                </a:solidFill>
              </a:rPr>
              <a:t>🗣️→</a:t>
            </a:r>
            <a:r>
              <a:rPr lang="en-US" sz="2000" dirty="0">
                <a:solidFill>
                  <a:prstClr val="black"/>
                </a:solidFill>
              </a:rPr>
              <a:t>(👀→🤬→🤔→🙏)</a:t>
            </a:r>
            <a:r>
              <a:rPr lang="en-US" sz="6000" dirty="0">
                <a:solidFill>
                  <a:prstClr val="black"/>
                </a:solidFill>
              </a:rPr>
              <a:t>👀</a:t>
            </a:r>
            <a:r>
              <a:rPr lang="en-US" sz="6000" dirty="0"/>
              <a:t>→🤔→🤝</a:t>
            </a:r>
            <a:endParaRPr lang="en-US" sz="6000" dirty="0">
              <a:solidFill>
                <a:prstClr val="black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5F4B3E5-9E14-C046-B90D-62E44687F51A}"/>
              </a:ext>
            </a:extLst>
          </p:cNvPr>
          <p:cNvSpPr txBox="1"/>
          <p:nvPr/>
        </p:nvSpPr>
        <p:spPr>
          <a:xfrm>
            <a:off x="2125134" y="906152"/>
            <a:ext cx="73914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Obserwacje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→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uczucia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→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potrzeby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→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prośby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      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5090C5F-C2E1-5AE4-DC17-B01F0517D8D5}"/>
              </a:ext>
            </a:extLst>
          </p:cNvPr>
          <p:cNvSpPr txBox="1"/>
          <p:nvPr/>
        </p:nvSpPr>
        <p:spPr>
          <a:xfrm>
            <a:off x="8695266" y="0"/>
            <a:ext cx="3496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Biohacking w </a:t>
            </a:r>
            <a:r>
              <a:rPr lang="en-US" i="1" dirty="0" err="1"/>
              <a:t>zespołach</a:t>
            </a:r>
            <a:r>
              <a:rPr lang="en-US" i="1" dirty="0"/>
              <a:t> </a:t>
            </a:r>
            <a:r>
              <a:rPr lang="en-US" i="1" dirty="0" err="1"/>
              <a:t>zwinnych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1546171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DC00B3-1F56-1389-D25E-F539CD9070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3760162-D4A2-A6E1-C52A-543642165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D9ADF47-B4AD-7E49-2C84-3B416F9445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451381"/>
            <a:ext cx="10512552" cy="4066540"/>
          </a:xfrm>
        </p:spPr>
        <p:txBody>
          <a:bodyPr anchor="b">
            <a:normAutofit/>
          </a:bodyPr>
          <a:lstStyle/>
          <a:p>
            <a:pPr algn="l"/>
            <a:r>
              <a:rPr lang="en-US" sz="6600" dirty="0" err="1"/>
              <a:t>Rozdział</a:t>
            </a:r>
            <a:r>
              <a:rPr lang="en-US" sz="6600" dirty="0"/>
              <a:t> 2: </a:t>
            </a:r>
            <a:br>
              <a:rPr lang="en-US" sz="6600" dirty="0"/>
            </a:br>
            <a:r>
              <a:rPr lang="en-US" sz="6600" dirty="0" err="1"/>
              <a:t>Czysty</a:t>
            </a:r>
            <a:r>
              <a:rPr lang="en-US" sz="6600" dirty="0"/>
              <a:t> </a:t>
            </a:r>
            <a:r>
              <a:rPr lang="en-US" sz="6600" dirty="0" err="1"/>
              <a:t>przekaz</a:t>
            </a:r>
            <a:endParaRPr lang="en-GB" sz="6600" dirty="0"/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B29BC10-F4C3-32E7-BB72-C033FC0D3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18595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448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6ED4385-C111-75C6-BD7A-89409581D1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041" y="531529"/>
            <a:ext cx="5191850" cy="174331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2BD5DC0-33D0-BCEA-70FF-6008EA4A65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041" y="2665921"/>
            <a:ext cx="5068007" cy="3801005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D7DD4A3-D50D-2B3F-C3F0-5F8EA832BB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6264" y="4692580"/>
            <a:ext cx="4399472" cy="6858000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B987F0A9-7354-7BF7-A278-AC8DC0C4CEAA}"/>
              </a:ext>
            </a:extLst>
          </p:cNvPr>
          <p:cNvSpPr/>
          <p:nvPr/>
        </p:nvSpPr>
        <p:spPr>
          <a:xfrm>
            <a:off x="4453321" y="4849641"/>
            <a:ext cx="1977454" cy="23401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201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CA5A28-1CC5-1628-86BD-B511F1BF2C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8DC7A6B-7392-BB55-DC6E-99915F742D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041" y="531529"/>
            <a:ext cx="5191850" cy="174331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4B4DAB5-01DC-D061-2DE5-E0CCD9D123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041" y="2665921"/>
            <a:ext cx="5068007" cy="3801005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49E4C9-E9E4-D5AC-B3A5-2E672C1C65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6264" y="0"/>
            <a:ext cx="4399472" cy="6858000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3409BE4-6FC2-CBCA-4728-D36E94255D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38026" y="1028854"/>
            <a:ext cx="8811855" cy="5601482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F2BE05A2-5C3F-23DC-A2A6-58A0386E0BB4}"/>
              </a:ext>
            </a:extLst>
          </p:cNvPr>
          <p:cNvSpPr/>
          <p:nvPr/>
        </p:nvSpPr>
        <p:spPr>
          <a:xfrm>
            <a:off x="4453321" y="157061"/>
            <a:ext cx="1977454" cy="23401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4FD4568-1199-45D1-78D8-298E09EC82D6}"/>
              </a:ext>
            </a:extLst>
          </p:cNvPr>
          <p:cNvSpPr/>
          <p:nvPr/>
        </p:nvSpPr>
        <p:spPr>
          <a:xfrm>
            <a:off x="4553974" y="3000408"/>
            <a:ext cx="2430299" cy="158274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AAB51E5E-A72B-8806-80E2-FC3DC60F943A}"/>
              </a:ext>
            </a:extLst>
          </p:cNvPr>
          <p:cNvCxnSpPr/>
          <p:nvPr/>
        </p:nvCxnSpPr>
        <p:spPr>
          <a:xfrm flipV="1">
            <a:off x="6984273" y="984069"/>
            <a:ext cx="657710" cy="201633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A1FFF900-0CE9-7742-08F8-0C7C8B7B8088}"/>
              </a:ext>
            </a:extLst>
          </p:cNvPr>
          <p:cNvCxnSpPr>
            <a:cxnSpLocks/>
          </p:cNvCxnSpPr>
          <p:nvPr/>
        </p:nvCxnSpPr>
        <p:spPr>
          <a:xfrm>
            <a:off x="6984273" y="4583153"/>
            <a:ext cx="653753" cy="209196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C30F3002-32CC-1BC5-37CC-5915CFAFE7DB}"/>
              </a:ext>
            </a:extLst>
          </p:cNvPr>
          <p:cNvSpPr/>
          <p:nvPr/>
        </p:nvSpPr>
        <p:spPr>
          <a:xfrm>
            <a:off x="8383355" y="5424233"/>
            <a:ext cx="580916" cy="61482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B3F418-ACC1-551F-8F32-9A55A16BF908}"/>
              </a:ext>
            </a:extLst>
          </p:cNvPr>
          <p:cNvSpPr/>
          <p:nvPr/>
        </p:nvSpPr>
        <p:spPr>
          <a:xfrm>
            <a:off x="8368573" y="2665921"/>
            <a:ext cx="580916" cy="61482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15E844B-5748-C99A-A90A-F55BDA1CB5D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01823" y="145855"/>
            <a:ext cx="1838582" cy="628738"/>
          </a:xfrm>
          <a:prstGeom prst="rect">
            <a:avLst/>
          </a:prstGeom>
        </p:spPr>
      </p:pic>
      <p:sp>
        <p:nvSpPr>
          <p:cNvPr id="14" name="Arrow: Down 13">
            <a:extLst>
              <a:ext uri="{FF2B5EF4-FFF2-40B4-BE49-F238E27FC236}">
                <a16:creationId xmlns:a16="http://schemas.microsoft.com/office/drawing/2014/main" id="{0BAD043D-0939-3975-013D-CB7CE91CE0B4}"/>
              </a:ext>
            </a:extLst>
          </p:cNvPr>
          <p:cNvSpPr/>
          <p:nvPr/>
        </p:nvSpPr>
        <p:spPr>
          <a:xfrm rot="10800000">
            <a:off x="11464300" y="683771"/>
            <a:ext cx="576105" cy="1216520"/>
          </a:xfrm>
          <a:prstGeom prst="downArrow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33AB3FD-E860-EF07-FE27-A145F18ED60A}"/>
              </a:ext>
            </a:extLst>
          </p:cNvPr>
          <p:cNvSpPr/>
          <p:nvPr/>
        </p:nvSpPr>
        <p:spPr>
          <a:xfrm>
            <a:off x="8559209" y="1629082"/>
            <a:ext cx="797441" cy="44556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60627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4" grpId="0" animBg="1"/>
      <p:bldP spid="6" grpId="0" animBg="1"/>
      <p:bldP spid="14" grpId="0" animBg="1"/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6A13201-7DE0-6BBE-3DDF-A242A98A9D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811CE99-2999-2BD1-5983-90CA29DE5D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041" y="531529"/>
            <a:ext cx="5191850" cy="174331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D8867EA-7299-5623-338A-E28EB67FAC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Blur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4041" y="2665921"/>
            <a:ext cx="5068007" cy="3801005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E3B9F21-6908-A2A1-8694-5A34994FDC8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Blur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96264" y="0"/>
            <a:ext cx="4399472" cy="6858000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299EF8E-A95C-1B76-6335-18E12A97252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Blur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38026" y="1028854"/>
            <a:ext cx="8811855" cy="5601482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CBADB131-7C6A-78AB-5E1D-2EB5C097EDFD}"/>
              </a:ext>
            </a:extLst>
          </p:cNvPr>
          <p:cNvSpPr/>
          <p:nvPr/>
        </p:nvSpPr>
        <p:spPr>
          <a:xfrm>
            <a:off x="4453321" y="157061"/>
            <a:ext cx="1977454" cy="234014"/>
          </a:xfrm>
          <a:prstGeom prst="rect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AF23A053-45D9-F1BE-9410-059F892ACF07}"/>
              </a:ext>
            </a:extLst>
          </p:cNvPr>
          <p:cNvSpPr/>
          <p:nvPr/>
        </p:nvSpPr>
        <p:spPr>
          <a:xfrm>
            <a:off x="4553974" y="3000408"/>
            <a:ext cx="2430299" cy="1582745"/>
          </a:xfrm>
          <a:prstGeom prst="rect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23A1DF12-DD4A-2AEB-E2D5-73B99FE3FD71}"/>
              </a:ext>
            </a:extLst>
          </p:cNvPr>
          <p:cNvCxnSpPr/>
          <p:nvPr/>
        </p:nvCxnSpPr>
        <p:spPr>
          <a:xfrm flipV="1">
            <a:off x="6984273" y="984069"/>
            <a:ext cx="657710" cy="201633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67738EB-3EE4-E2CC-BCB6-37394752ABE7}"/>
              </a:ext>
            </a:extLst>
          </p:cNvPr>
          <p:cNvCxnSpPr>
            <a:cxnSpLocks/>
          </p:cNvCxnSpPr>
          <p:nvPr/>
        </p:nvCxnSpPr>
        <p:spPr>
          <a:xfrm>
            <a:off x="6984273" y="4583153"/>
            <a:ext cx="653753" cy="209196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4" name="Rectangle 3">
            <a:extLst>
              <a:ext uri="{FF2B5EF4-FFF2-40B4-BE49-F238E27FC236}">
                <a16:creationId xmlns:a16="http://schemas.microsoft.com/office/drawing/2014/main" id="{A2886C9F-C634-4CBD-0970-98FB4D754A02}"/>
              </a:ext>
            </a:extLst>
          </p:cNvPr>
          <p:cNvSpPr/>
          <p:nvPr/>
        </p:nvSpPr>
        <p:spPr>
          <a:xfrm>
            <a:off x="8383355" y="5424233"/>
            <a:ext cx="580916" cy="614825"/>
          </a:xfrm>
          <a:prstGeom prst="rect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 useBgFill="1">
        <p:nvSpPr>
          <p:cNvPr id="6" name="Rectangle 5">
            <a:extLst>
              <a:ext uri="{FF2B5EF4-FFF2-40B4-BE49-F238E27FC236}">
                <a16:creationId xmlns:a16="http://schemas.microsoft.com/office/drawing/2014/main" id="{B363A4AE-0B56-F07B-1946-F0A1BF755833}"/>
              </a:ext>
            </a:extLst>
          </p:cNvPr>
          <p:cNvSpPr/>
          <p:nvPr/>
        </p:nvSpPr>
        <p:spPr>
          <a:xfrm>
            <a:off x="8368573" y="2665921"/>
            <a:ext cx="580916" cy="614825"/>
          </a:xfrm>
          <a:prstGeom prst="rect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24CC5AF-9C2B-D219-699B-E4986C202E7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201823" y="145855"/>
            <a:ext cx="1838582" cy="628738"/>
          </a:xfrm>
          <a:prstGeom prst="rect">
            <a:avLst/>
          </a:prstGeom>
        </p:spPr>
      </p:pic>
      <p:sp>
        <p:nvSpPr>
          <p:cNvPr id="14" name="Arrow: Down 13">
            <a:extLst>
              <a:ext uri="{FF2B5EF4-FFF2-40B4-BE49-F238E27FC236}">
                <a16:creationId xmlns:a16="http://schemas.microsoft.com/office/drawing/2014/main" id="{E86682E3-A755-5A8A-198F-268B30EF9A9D}"/>
              </a:ext>
            </a:extLst>
          </p:cNvPr>
          <p:cNvSpPr/>
          <p:nvPr/>
        </p:nvSpPr>
        <p:spPr>
          <a:xfrm rot="10800000">
            <a:off x="11464300" y="683771"/>
            <a:ext cx="576105" cy="1216520"/>
          </a:xfrm>
          <a:prstGeom prst="downArrow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2" name="Rectangle 1">
            <a:extLst>
              <a:ext uri="{FF2B5EF4-FFF2-40B4-BE49-F238E27FC236}">
                <a16:creationId xmlns:a16="http://schemas.microsoft.com/office/drawing/2014/main" id="{34520FC8-29DC-668F-70F2-287398487267}"/>
              </a:ext>
            </a:extLst>
          </p:cNvPr>
          <p:cNvSpPr/>
          <p:nvPr/>
        </p:nvSpPr>
        <p:spPr>
          <a:xfrm>
            <a:off x="8559209" y="1629082"/>
            <a:ext cx="797441" cy="445561"/>
          </a:xfrm>
          <a:prstGeom prst="rect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 useBgFill="1">
        <p:nvSpPr>
          <p:cNvPr id="3" name="Rectangle 2">
            <a:extLst>
              <a:ext uri="{FF2B5EF4-FFF2-40B4-BE49-F238E27FC236}">
                <a16:creationId xmlns:a16="http://schemas.microsoft.com/office/drawing/2014/main" id="{CFBD5112-552B-1748-D3CC-08FD56AC7AEE}"/>
              </a:ext>
            </a:extLst>
          </p:cNvPr>
          <p:cNvSpPr/>
          <p:nvPr/>
        </p:nvSpPr>
        <p:spPr>
          <a:xfrm>
            <a:off x="500743" y="5540829"/>
            <a:ext cx="3307902" cy="391885"/>
          </a:xfrm>
          <a:prstGeom prst="rect">
            <a:avLst/>
          </a:prstGeom>
          <a:ln w="57150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42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zepisy w Internecie">
            <a:extLst>
              <a:ext uri="{FF2B5EF4-FFF2-40B4-BE49-F238E27FC236}">
                <a16:creationId xmlns:a16="http://schemas.microsoft.com/office/drawing/2014/main" id="{B5CD0E98-9501-28CD-E23E-24B3CAE76B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349" y="376237"/>
            <a:ext cx="6181725" cy="6105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63565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F675EF-11C8-B6D2-22F6-98B2F77FDC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Teza 4: </a:t>
            </a:r>
            <a:r>
              <a:rPr lang="en-US" dirty="0" err="1"/>
              <a:t>Czytanie</a:t>
            </a:r>
            <a:r>
              <a:rPr lang="en-US" dirty="0"/>
              <a:t> ze </a:t>
            </a:r>
            <a:r>
              <a:rPr lang="en-US" dirty="0" err="1"/>
              <a:t>zrozumieniem</a:t>
            </a:r>
            <a:r>
              <a:rPr lang="en-US" dirty="0"/>
              <a:t> </a:t>
            </a:r>
            <a:r>
              <a:rPr lang="en-US" dirty="0" err="1"/>
              <a:t>nie</a:t>
            </a:r>
            <a:r>
              <a:rPr lang="en-US" dirty="0"/>
              <a:t> </a:t>
            </a:r>
            <a:r>
              <a:rPr lang="en-US" dirty="0" err="1"/>
              <a:t>istnieje</a:t>
            </a:r>
            <a:r>
              <a:rPr lang="en-US" dirty="0"/>
              <a:t>*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F54C21-2C4E-4AED-5F81-E0AB9B5804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Komunikacja</a:t>
            </a:r>
            <a:r>
              <a:rPr lang="en-US" dirty="0"/>
              <a:t> </a:t>
            </a:r>
            <a:r>
              <a:rPr lang="en-US" b="1" dirty="0" err="1"/>
              <a:t>zawsze</a:t>
            </a:r>
            <a:r>
              <a:rPr lang="en-US" dirty="0"/>
              <a:t> jest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warunkach</a:t>
            </a:r>
            <a:r>
              <a:rPr lang="en-US" dirty="0"/>
              <a:t> </a:t>
            </a:r>
            <a:r>
              <a:rPr lang="en-US" dirty="0" err="1"/>
              <a:t>odbiorcy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0867BF-44A1-AF1D-2453-43468BDCBB09}"/>
              </a:ext>
            </a:extLst>
          </p:cNvPr>
          <p:cNvSpPr txBox="1"/>
          <p:nvPr/>
        </p:nvSpPr>
        <p:spPr>
          <a:xfrm>
            <a:off x="8695266" y="0"/>
            <a:ext cx="3496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Biohacking w </a:t>
            </a:r>
            <a:r>
              <a:rPr lang="en-US" i="1" dirty="0" err="1"/>
              <a:t>zespołach</a:t>
            </a:r>
            <a:r>
              <a:rPr lang="en-US" i="1" dirty="0"/>
              <a:t> </a:t>
            </a:r>
            <a:r>
              <a:rPr lang="en-US" i="1" dirty="0" err="1"/>
              <a:t>zwinnych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928489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4CDE5F7-002B-F3E4-FE2C-D215DD2454E7}"/>
              </a:ext>
            </a:extLst>
          </p:cNvPr>
          <p:cNvSpPr txBox="1"/>
          <p:nvPr/>
        </p:nvSpPr>
        <p:spPr>
          <a:xfrm>
            <a:off x="174172" y="311456"/>
            <a:ext cx="6027845" cy="67364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r>
              <a:rPr lang="en-GB" sz="1400" dirty="0" err="1">
                <a:solidFill>
                  <a:srgbClr val="569CD6"/>
                </a:solidFill>
                <a:latin typeface="Consolas" panose="020B0609020204030204" pitchFamily="49" charset="0"/>
              </a:rPr>
              <a:t>const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 err="1">
                <a:solidFill>
                  <a:srgbClr val="4FC1FF"/>
                </a:solidFill>
                <a:latin typeface="Consolas" panose="020B0609020204030204" pitchFamily="49" charset="0"/>
              </a:rPr>
              <a:t>bigObject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GB" sz="1400" dirty="0" err="1">
                <a:solidFill>
                  <a:srgbClr val="DCDCAA"/>
                </a:solidFill>
                <a:latin typeface="Consolas" panose="020B0609020204030204" pitchFamily="49" charset="0"/>
              </a:rPr>
              <a:t>createBigObject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GB" sz="1400" dirty="0">
                <a:solidFill>
                  <a:srgbClr val="B5CEA8"/>
                </a:solidFill>
                <a:latin typeface="Consolas" panose="020B0609020204030204" pitchFamily="49" charset="0"/>
              </a:rPr>
              <a:t>100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dirty="0" err="1">
                <a:solidFill>
                  <a:srgbClr val="569CD6"/>
                </a:solidFill>
                <a:latin typeface="Consolas" panose="020B0609020204030204" pitchFamily="49" charset="0"/>
              </a:rPr>
              <a:t>const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 err="1">
                <a:solidFill>
                  <a:srgbClr val="4FC1FF"/>
                </a:solidFill>
                <a:latin typeface="Consolas" panose="020B0609020204030204" pitchFamily="49" charset="0"/>
              </a:rPr>
              <a:t>bigJson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GB" sz="1400" dirty="0" err="1">
                <a:solidFill>
                  <a:srgbClr val="9CDCFE"/>
                </a:solidFill>
                <a:latin typeface="Consolas" panose="020B0609020204030204" pitchFamily="49" charset="0"/>
              </a:rPr>
              <a:t>JSON</a:t>
            </a:r>
            <a:r>
              <a:rPr lang="en-GB" sz="1400" dirty="0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GB" sz="1400" dirty="0" err="1">
                <a:solidFill>
                  <a:srgbClr val="DCDCAA"/>
                </a:solidFill>
                <a:latin typeface="Consolas" panose="020B0609020204030204" pitchFamily="49" charset="0"/>
              </a:rPr>
              <a:t>stringify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GB" sz="1400" dirty="0" err="1">
                <a:solidFill>
                  <a:srgbClr val="4FC1FF"/>
                </a:solidFill>
                <a:latin typeface="Consolas" panose="020B0609020204030204" pitchFamily="49" charset="0"/>
              </a:rPr>
              <a:t>bigObject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console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GB" sz="1400" dirty="0">
                <a:solidFill>
                  <a:srgbClr val="DCDCAA"/>
                </a:solidFill>
                <a:latin typeface="Consolas" panose="020B0609020204030204" pitchFamily="49" charset="0"/>
              </a:rPr>
              <a:t>log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GB" sz="1400" dirty="0">
                <a:solidFill>
                  <a:srgbClr val="CE9178"/>
                </a:solidFill>
                <a:latin typeface="Consolas" panose="020B0609020204030204" pitchFamily="49" charset="0"/>
              </a:rPr>
              <a:t>"</a:t>
            </a:r>
            <a:r>
              <a:rPr lang="en-GB" sz="1400" dirty="0" err="1">
                <a:solidFill>
                  <a:srgbClr val="CE9178"/>
                </a:solidFill>
                <a:latin typeface="Consolas" panose="020B0609020204030204" pitchFamily="49" charset="0"/>
              </a:rPr>
              <a:t>bigJson</a:t>
            </a:r>
            <a:r>
              <a:rPr lang="en-GB" sz="1400" dirty="0">
                <a:solidFill>
                  <a:srgbClr val="CE9178"/>
                </a:solidFill>
                <a:latin typeface="Consolas" panose="020B0609020204030204" pitchFamily="49" charset="0"/>
              </a:rPr>
              <a:t>:"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, </a:t>
            </a:r>
            <a:r>
              <a:rPr lang="en-GB" sz="1400" dirty="0" err="1">
                <a:solidFill>
                  <a:srgbClr val="4FC1FF"/>
                </a:solidFill>
                <a:latin typeface="Consolas" panose="020B0609020204030204" pitchFamily="49" charset="0"/>
              </a:rPr>
              <a:t>bigJson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b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</a:br>
            <a:r>
              <a:rPr lang="en-GB" sz="1400" dirty="0" err="1">
                <a:solidFill>
                  <a:srgbClr val="569CD6"/>
                </a:solidFill>
                <a:latin typeface="Consolas" panose="020B0609020204030204" pitchFamily="49" charset="0"/>
              </a:rPr>
              <a:t>const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>
                <a:solidFill>
                  <a:srgbClr val="4FC1FF"/>
                </a:solidFill>
                <a:latin typeface="Consolas" panose="020B0609020204030204" pitchFamily="49" charset="0"/>
              </a:rPr>
              <a:t>repeats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GB" sz="1400" dirty="0">
                <a:solidFill>
                  <a:srgbClr val="B5CEA8"/>
                </a:solidFill>
                <a:latin typeface="Consolas" panose="020B0609020204030204" pitchFamily="49" charset="0"/>
              </a:rPr>
              <a:t>10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** </a:t>
            </a:r>
            <a:r>
              <a:rPr lang="en-GB" sz="1400" dirty="0">
                <a:solidFill>
                  <a:srgbClr val="B5CEA8"/>
                </a:solidFill>
                <a:latin typeface="Consolas" panose="020B0609020204030204" pitchFamily="49" charset="0"/>
              </a:rPr>
              <a:t>6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b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</a:b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console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GB" sz="1400" dirty="0">
                <a:solidFill>
                  <a:srgbClr val="DCDCAA"/>
                </a:solidFill>
                <a:latin typeface="Consolas" panose="020B0609020204030204" pitchFamily="49" charset="0"/>
              </a:rPr>
              <a:t>log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GB" sz="1400" dirty="0">
                <a:solidFill>
                  <a:srgbClr val="CE9178"/>
                </a:solidFill>
                <a:latin typeface="Consolas" panose="020B0609020204030204" pitchFamily="49" charset="0"/>
              </a:rPr>
              <a:t>"Formulating a message..."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dirty="0" err="1">
                <a:solidFill>
                  <a:srgbClr val="DCDCAA"/>
                </a:solidFill>
                <a:latin typeface="Consolas" panose="020B0609020204030204" pitchFamily="49" charset="0"/>
              </a:rPr>
              <a:t>measureTime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GB" sz="1400" dirty="0">
                <a:solidFill>
                  <a:srgbClr val="4FC1FF"/>
                </a:solidFill>
                <a:latin typeface="Consolas" panose="020B0609020204030204" pitchFamily="49" charset="0"/>
              </a:rPr>
              <a:t>repeats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, () </a:t>
            </a:r>
            <a:r>
              <a:rPr lang="en-GB" sz="1400" dirty="0">
                <a:solidFill>
                  <a:srgbClr val="569CD6"/>
                </a:solidFill>
                <a:latin typeface="Consolas" panose="020B0609020204030204" pitchFamily="49" charset="0"/>
              </a:rPr>
              <a:t>=&gt;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 err="1">
                <a:solidFill>
                  <a:srgbClr val="9CDCFE"/>
                </a:solidFill>
                <a:latin typeface="Consolas" panose="020B0609020204030204" pitchFamily="49" charset="0"/>
              </a:rPr>
              <a:t>JSON</a:t>
            </a:r>
            <a:r>
              <a:rPr lang="en-GB" sz="1400" dirty="0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GB" sz="1400" dirty="0" err="1">
                <a:solidFill>
                  <a:srgbClr val="DCDCAA"/>
                </a:solidFill>
                <a:latin typeface="Consolas" panose="020B0609020204030204" pitchFamily="49" charset="0"/>
              </a:rPr>
              <a:t>stringify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GB" sz="1400" dirty="0" err="1">
                <a:solidFill>
                  <a:srgbClr val="4FC1FF"/>
                </a:solidFill>
                <a:latin typeface="Consolas" panose="020B0609020204030204" pitchFamily="49" charset="0"/>
              </a:rPr>
              <a:t>bigObject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));</a:t>
            </a:r>
          </a:p>
          <a:p>
            <a:pPr>
              <a:lnSpc>
                <a:spcPts val="1425"/>
              </a:lnSpc>
              <a:buNone/>
            </a:pPr>
            <a:b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</a:b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console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GB" sz="1400" dirty="0">
                <a:solidFill>
                  <a:srgbClr val="DCDCAA"/>
                </a:solidFill>
                <a:latin typeface="Consolas" panose="020B0609020204030204" pitchFamily="49" charset="0"/>
              </a:rPr>
              <a:t>log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GB" sz="1400" dirty="0">
                <a:solidFill>
                  <a:srgbClr val="CE9178"/>
                </a:solidFill>
                <a:latin typeface="Consolas" panose="020B0609020204030204" pitchFamily="49" charset="0"/>
              </a:rPr>
              <a:t>"Understanding the message..."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dirty="0" err="1">
                <a:solidFill>
                  <a:srgbClr val="DCDCAA"/>
                </a:solidFill>
                <a:latin typeface="Consolas" panose="020B0609020204030204" pitchFamily="49" charset="0"/>
              </a:rPr>
              <a:t>measureTime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GB" sz="1400" dirty="0">
                <a:solidFill>
                  <a:srgbClr val="4FC1FF"/>
                </a:solidFill>
                <a:latin typeface="Consolas" panose="020B0609020204030204" pitchFamily="49" charset="0"/>
              </a:rPr>
              <a:t>repeats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, () </a:t>
            </a:r>
            <a:r>
              <a:rPr lang="en-GB" sz="1400" dirty="0">
                <a:solidFill>
                  <a:srgbClr val="569CD6"/>
                </a:solidFill>
                <a:latin typeface="Consolas" panose="020B0609020204030204" pitchFamily="49" charset="0"/>
              </a:rPr>
              <a:t>=&gt;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 err="1">
                <a:solidFill>
                  <a:srgbClr val="9CDCFE"/>
                </a:solidFill>
                <a:latin typeface="Consolas" panose="020B0609020204030204" pitchFamily="49" charset="0"/>
              </a:rPr>
              <a:t>JSON</a:t>
            </a:r>
            <a:r>
              <a:rPr lang="en-GB" sz="1400" dirty="0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GB" sz="1400" dirty="0" err="1">
                <a:solidFill>
                  <a:srgbClr val="DCDCAA"/>
                </a:solidFill>
                <a:latin typeface="Consolas" panose="020B0609020204030204" pitchFamily="49" charset="0"/>
              </a:rPr>
              <a:t>parse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GB" sz="1400" dirty="0" err="1">
                <a:solidFill>
                  <a:srgbClr val="4FC1FF"/>
                </a:solidFill>
                <a:latin typeface="Consolas" panose="020B0609020204030204" pitchFamily="49" charset="0"/>
              </a:rPr>
              <a:t>bigJson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));</a:t>
            </a: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b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</a:br>
            <a:r>
              <a:rPr lang="en-GB" sz="1400" dirty="0">
                <a:solidFill>
                  <a:srgbClr val="6A9955"/>
                </a:solidFill>
                <a:latin typeface="Consolas" panose="020B0609020204030204" pitchFamily="49" charset="0"/>
              </a:rPr>
              <a:t>// === implementation ===</a:t>
            </a: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b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</a:br>
            <a:r>
              <a:rPr lang="en-GB" sz="1400" dirty="0">
                <a:solidFill>
                  <a:srgbClr val="569CD6"/>
                </a:solidFill>
                <a:latin typeface="Consolas" panose="020B0609020204030204" pitchFamily="49" charset="0"/>
              </a:rPr>
              <a:t>function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 err="1">
                <a:solidFill>
                  <a:srgbClr val="DCDCAA"/>
                </a:solidFill>
                <a:latin typeface="Consolas" panose="020B0609020204030204" pitchFamily="49" charset="0"/>
              </a:rPr>
              <a:t>createBigObject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GB" sz="1400" dirty="0" err="1">
                <a:solidFill>
                  <a:srgbClr val="9CDCFE"/>
                </a:solidFill>
                <a:latin typeface="Consolas" panose="020B0609020204030204" pitchFamily="49" charset="0"/>
              </a:rPr>
              <a:t>propCount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) {</a:t>
            </a:r>
          </a:p>
          <a:p>
            <a:pPr>
              <a:lnSpc>
                <a:spcPts val="1425"/>
              </a:lnSpc>
              <a:buNone/>
            </a:pP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GB" sz="1400" dirty="0" err="1">
                <a:solidFill>
                  <a:srgbClr val="569CD6"/>
                </a:solidFill>
                <a:latin typeface="Consolas" panose="020B0609020204030204" pitchFamily="49" charset="0"/>
              </a:rPr>
              <a:t>const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>
                <a:solidFill>
                  <a:srgbClr val="4FC1FF"/>
                </a:solidFill>
                <a:latin typeface="Consolas" panose="020B0609020204030204" pitchFamily="49" charset="0"/>
              </a:rPr>
              <a:t>props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GB" sz="1400" dirty="0" err="1">
                <a:solidFill>
                  <a:srgbClr val="4EC9B0"/>
                </a:solidFill>
                <a:latin typeface="Consolas" panose="020B0609020204030204" pitchFamily="49" charset="0"/>
              </a:rPr>
              <a:t>Array</a:t>
            </a:r>
            <a:r>
              <a:rPr lang="en-GB" sz="1400" dirty="0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GB" sz="1400" dirty="0" err="1">
                <a:solidFill>
                  <a:srgbClr val="DCDCAA"/>
                </a:solidFill>
                <a:latin typeface="Consolas" panose="020B0609020204030204" pitchFamily="49" charset="0"/>
              </a:rPr>
              <a:t>from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</a:p>
          <a:p>
            <a:pPr>
              <a:lnSpc>
                <a:spcPts val="1425"/>
              </a:lnSpc>
              <a:buNone/>
            </a:pP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    { 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length: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 err="1">
                <a:solidFill>
                  <a:srgbClr val="9CDCFE"/>
                </a:solidFill>
                <a:latin typeface="Consolas" panose="020B0609020204030204" pitchFamily="49" charset="0"/>
              </a:rPr>
              <a:t>propCount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}, </a:t>
            </a:r>
          </a:p>
          <a:p>
            <a:pPr>
              <a:lnSpc>
                <a:spcPts val="1425"/>
              </a:lnSpc>
              <a:buNone/>
            </a:pP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    (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_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, </a:t>
            </a:r>
            <a:r>
              <a:rPr lang="en-GB" sz="1400" dirty="0" err="1">
                <a:solidFill>
                  <a:srgbClr val="9CDCFE"/>
                </a:solidFill>
                <a:latin typeface="Consolas" panose="020B0609020204030204" pitchFamily="49" charset="0"/>
              </a:rPr>
              <a:t>i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) </a:t>
            </a:r>
            <a:r>
              <a:rPr lang="en-GB" sz="1400" dirty="0">
                <a:solidFill>
                  <a:srgbClr val="569CD6"/>
                </a:solidFill>
                <a:latin typeface="Consolas" panose="020B0609020204030204" pitchFamily="49" charset="0"/>
              </a:rPr>
              <a:t>=&gt;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[</a:t>
            </a:r>
            <a:r>
              <a:rPr lang="en-GB" sz="1400" dirty="0">
                <a:solidFill>
                  <a:srgbClr val="CE9178"/>
                </a:solidFill>
                <a:latin typeface="Consolas" panose="020B0609020204030204" pitchFamily="49" charset="0"/>
              </a:rPr>
              <a:t>`prop_</a:t>
            </a:r>
            <a:r>
              <a:rPr lang="en-GB" sz="1400" dirty="0">
                <a:solidFill>
                  <a:srgbClr val="569CD6"/>
                </a:solidFill>
                <a:latin typeface="Consolas" panose="020B0609020204030204" pitchFamily="49" charset="0"/>
              </a:rPr>
              <a:t>${</a:t>
            </a:r>
            <a:r>
              <a:rPr lang="en-GB" sz="1400" dirty="0" err="1">
                <a:solidFill>
                  <a:srgbClr val="9CDCFE"/>
                </a:solidFill>
                <a:latin typeface="Consolas" panose="020B0609020204030204" pitchFamily="49" charset="0"/>
              </a:rPr>
              <a:t>i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+ </a:t>
            </a:r>
            <a:r>
              <a:rPr lang="en-GB" sz="1400" dirty="0">
                <a:solidFill>
                  <a:srgbClr val="B5CEA8"/>
                </a:solidFill>
                <a:latin typeface="Consolas" panose="020B0609020204030204" pitchFamily="49" charset="0"/>
              </a:rPr>
              <a:t>1</a:t>
            </a:r>
            <a:r>
              <a:rPr lang="en-GB" sz="1400" dirty="0">
                <a:solidFill>
                  <a:srgbClr val="569CD6"/>
                </a:solidFill>
                <a:latin typeface="Consolas" panose="020B0609020204030204" pitchFamily="49" charset="0"/>
              </a:rPr>
              <a:t>}</a:t>
            </a:r>
            <a:r>
              <a:rPr lang="en-GB" sz="1400" dirty="0">
                <a:solidFill>
                  <a:srgbClr val="CE9178"/>
                </a:solidFill>
                <a:latin typeface="Consolas" panose="020B0609020204030204" pitchFamily="49" charset="0"/>
              </a:rPr>
              <a:t>`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, </a:t>
            </a:r>
            <a:r>
              <a:rPr lang="en-GB" sz="1400" dirty="0" err="1">
                <a:solidFill>
                  <a:srgbClr val="9CDCFE"/>
                </a:solidFill>
                <a:latin typeface="Consolas" panose="020B0609020204030204" pitchFamily="49" charset="0"/>
              </a:rPr>
              <a:t>i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+ </a:t>
            </a:r>
            <a:r>
              <a:rPr lang="en-GB" sz="1400" dirty="0">
                <a:solidFill>
                  <a:srgbClr val="B5CEA8"/>
                </a:solidFill>
                <a:latin typeface="Consolas" panose="020B0609020204030204" pitchFamily="49" charset="0"/>
              </a:rPr>
              <a:t>1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]</a:t>
            </a:r>
          </a:p>
          <a:p>
            <a:pPr>
              <a:lnSpc>
                <a:spcPts val="1425"/>
              </a:lnSpc>
              <a:buNone/>
            </a:pP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  );</a:t>
            </a:r>
          </a:p>
          <a:p>
            <a:pPr>
              <a:lnSpc>
                <a:spcPts val="1425"/>
              </a:lnSpc>
              <a:buNone/>
            </a:pP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GB" sz="1400" dirty="0">
                <a:solidFill>
                  <a:srgbClr val="C586C0"/>
                </a:solidFill>
                <a:latin typeface="Consolas" panose="020B0609020204030204" pitchFamily="49" charset="0"/>
              </a:rPr>
              <a:t>return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 err="1">
                <a:solidFill>
                  <a:srgbClr val="4EC9B0"/>
                </a:solidFill>
                <a:latin typeface="Consolas" panose="020B0609020204030204" pitchFamily="49" charset="0"/>
              </a:rPr>
              <a:t>Object</a:t>
            </a:r>
            <a:r>
              <a:rPr lang="en-GB" sz="1400" dirty="0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GB" sz="1400" dirty="0" err="1">
                <a:solidFill>
                  <a:srgbClr val="DCDCAA"/>
                </a:solidFill>
                <a:latin typeface="Consolas" panose="020B0609020204030204" pitchFamily="49" charset="0"/>
              </a:rPr>
              <a:t>fromEntries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GB" sz="1400" dirty="0">
                <a:solidFill>
                  <a:srgbClr val="4FC1FF"/>
                </a:solidFill>
                <a:latin typeface="Consolas" panose="020B0609020204030204" pitchFamily="49" charset="0"/>
              </a:rPr>
              <a:t>props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}</a:t>
            </a:r>
          </a:p>
          <a:p>
            <a:pPr>
              <a:lnSpc>
                <a:spcPts val="1425"/>
              </a:lnSpc>
              <a:buNone/>
            </a:pPr>
            <a:b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</a:br>
            <a:r>
              <a:rPr lang="en-GB" sz="1400" dirty="0">
                <a:solidFill>
                  <a:srgbClr val="569CD6"/>
                </a:solidFill>
                <a:latin typeface="Consolas" panose="020B0609020204030204" pitchFamily="49" charset="0"/>
              </a:rPr>
              <a:t>function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 err="1">
                <a:solidFill>
                  <a:srgbClr val="DCDCAA"/>
                </a:solidFill>
                <a:latin typeface="Consolas" panose="020B0609020204030204" pitchFamily="49" charset="0"/>
              </a:rPr>
              <a:t>measureTime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repeats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: </a:t>
            </a:r>
            <a:r>
              <a:rPr lang="en-GB" sz="1400" dirty="0">
                <a:solidFill>
                  <a:srgbClr val="4EC9B0"/>
                </a:solidFill>
                <a:latin typeface="Consolas" panose="020B0609020204030204" pitchFamily="49" charset="0"/>
              </a:rPr>
              <a:t>number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, </a:t>
            </a:r>
            <a:r>
              <a:rPr lang="en-GB" sz="1400" dirty="0" err="1">
                <a:solidFill>
                  <a:srgbClr val="DCDCAA"/>
                </a:solidFill>
                <a:latin typeface="Consolas" panose="020B0609020204030204" pitchFamily="49" charset="0"/>
              </a:rPr>
              <a:t>fn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: () </a:t>
            </a:r>
            <a:r>
              <a:rPr lang="en-GB" sz="1400" dirty="0">
                <a:solidFill>
                  <a:srgbClr val="569CD6"/>
                </a:solidFill>
                <a:latin typeface="Consolas" panose="020B0609020204030204" pitchFamily="49" charset="0"/>
              </a:rPr>
              <a:t>=&gt;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>
                <a:solidFill>
                  <a:srgbClr val="4EC9B0"/>
                </a:solidFill>
                <a:latin typeface="Consolas" panose="020B0609020204030204" pitchFamily="49" charset="0"/>
              </a:rPr>
              <a:t>void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) {</a:t>
            </a:r>
          </a:p>
          <a:p>
            <a:pPr>
              <a:lnSpc>
                <a:spcPts val="1425"/>
              </a:lnSpc>
              <a:buNone/>
            </a:pP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GB" sz="1400" dirty="0" err="1">
                <a:solidFill>
                  <a:srgbClr val="569CD6"/>
                </a:solidFill>
                <a:latin typeface="Consolas" panose="020B0609020204030204" pitchFamily="49" charset="0"/>
              </a:rPr>
              <a:t>const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>
                <a:solidFill>
                  <a:srgbClr val="4FC1FF"/>
                </a:solidFill>
                <a:latin typeface="Consolas" panose="020B0609020204030204" pitchFamily="49" charset="0"/>
              </a:rPr>
              <a:t>start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GB" sz="1400" dirty="0" err="1">
                <a:solidFill>
                  <a:srgbClr val="9CDCFE"/>
                </a:solidFill>
                <a:latin typeface="Consolas" panose="020B0609020204030204" pitchFamily="49" charset="0"/>
              </a:rPr>
              <a:t>performance</a:t>
            </a:r>
            <a:r>
              <a:rPr lang="en-GB" sz="1400" dirty="0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GB" sz="1400" dirty="0" err="1">
                <a:solidFill>
                  <a:srgbClr val="DCDCAA"/>
                </a:solidFill>
                <a:latin typeface="Consolas" panose="020B0609020204030204" pitchFamily="49" charset="0"/>
              </a:rPr>
              <a:t>now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();</a:t>
            </a:r>
          </a:p>
          <a:p>
            <a:pPr>
              <a:lnSpc>
                <a:spcPts val="1425"/>
              </a:lnSpc>
              <a:buNone/>
            </a:pP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GB" sz="1400" dirty="0">
                <a:solidFill>
                  <a:srgbClr val="C586C0"/>
                </a:solidFill>
                <a:latin typeface="Consolas" panose="020B0609020204030204" pitchFamily="49" charset="0"/>
              </a:rPr>
              <a:t>for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(</a:t>
            </a:r>
            <a:r>
              <a:rPr lang="en-GB" sz="1400" dirty="0">
                <a:solidFill>
                  <a:srgbClr val="569CD6"/>
                </a:solidFill>
                <a:latin typeface="Consolas" panose="020B0609020204030204" pitchFamily="49" charset="0"/>
              </a:rPr>
              <a:t>let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 err="1">
                <a:solidFill>
                  <a:srgbClr val="9CDCFE"/>
                </a:solidFill>
                <a:latin typeface="Consolas" panose="020B0609020204030204" pitchFamily="49" charset="0"/>
              </a:rPr>
              <a:t>i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GB" sz="1400" dirty="0">
                <a:solidFill>
                  <a:srgbClr val="B5CEA8"/>
                </a:solidFill>
                <a:latin typeface="Consolas" panose="020B0609020204030204" pitchFamily="49" charset="0"/>
              </a:rPr>
              <a:t>0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; </a:t>
            </a:r>
            <a:r>
              <a:rPr lang="en-GB" sz="1400" dirty="0" err="1">
                <a:solidFill>
                  <a:srgbClr val="9CDCFE"/>
                </a:solidFill>
                <a:latin typeface="Consolas" panose="020B0609020204030204" pitchFamily="49" charset="0"/>
              </a:rPr>
              <a:t>i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&lt; 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repeats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; ++</a:t>
            </a:r>
            <a:r>
              <a:rPr lang="en-GB" sz="1400" dirty="0" err="1">
                <a:solidFill>
                  <a:srgbClr val="9CDCFE"/>
                </a:solidFill>
                <a:latin typeface="Consolas" panose="020B0609020204030204" pitchFamily="49" charset="0"/>
              </a:rPr>
              <a:t>i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) {</a:t>
            </a:r>
          </a:p>
          <a:p>
            <a:pPr>
              <a:lnSpc>
                <a:spcPts val="1425"/>
              </a:lnSpc>
              <a:buNone/>
            </a:pP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    </a:t>
            </a:r>
            <a:r>
              <a:rPr lang="en-GB" sz="1400" dirty="0" err="1">
                <a:solidFill>
                  <a:srgbClr val="DCDCAA"/>
                </a:solidFill>
                <a:latin typeface="Consolas" panose="020B0609020204030204" pitchFamily="49" charset="0"/>
              </a:rPr>
              <a:t>fn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();</a:t>
            </a:r>
          </a:p>
          <a:p>
            <a:pPr>
              <a:lnSpc>
                <a:spcPts val="1425"/>
              </a:lnSpc>
              <a:buNone/>
            </a:pP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  }</a:t>
            </a:r>
          </a:p>
          <a:p>
            <a:pPr>
              <a:lnSpc>
                <a:spcPts val="1425"/>
              </a:lnSpc>
              <a:buNone/>
            </a:pP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GB" sz="1400" dirty="0" err="1">
                <a:solidFill>
                  <a:srgbClr val="569CD6"/>
                </a:solidFill>
                <a:latin typeface="Consolas" panose="020B0609020204030204" pitchFamily="49" charset="0"/>
              </a:rPr>
              <a:t>const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>
                <a:solidFill>
                  <a:srgbClr val="4FC1FF"/>
                </a:solidFill>
                <a:latin typeface="Consolas" panose="020B0609020204030204" pitchFamily="49" charset="0"/>
              </a:rPr>
              <a:t>elapsed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GB" sz="1400" dirty="0" err="1">
                <a:solidFill>
                  <a:srgbClr val="9CDCFE"/>
                </a:solidFill>
                <a:latin typeface="Consolas" panose="020B0609020204030204" pitchFamily="49" charset="0"/>
              </a:rPr>
              <a:t>performance</a:t>
            </a:r>
            <a:r>
              <a:rPr lang="en-GB" sz="1400" dirty="0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GB" sz="1400" dirty="0" err="1">
                <a:solidFill>
                  <a:srgbClr val="DCDCAA"/>
                </a:solidFill>
                <a:latin typeface="Consolas" panose="020B0609020204030204" pitchFamily="49" charset="0"/>
              </a:rPr>
              <a:t>now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() - </a:t>
            </a:r>
            <a:r>
              <a:rPr lang="en-GB" sz="1400" dirty="0">
                <a:solidFill>
                  <a:srgbClr val="4FC1FF"/>
                </a:solidFill>
                <a:latin typeface="Consolas" panose="020B0609020204030204" pitchFamily="49" charset="0"/>
              </a:rPr>
              <a:t>start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console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GB" sz="1400" dirty="0">
                <a:solidFill>
                  <a:srgbClr val="DCDCAA"/>
                </a:solidFill>
                <a:latin typeface="Consolas" panose="020B0609020204030204" pitchFamily="49" charset="0"/>
              </a:rPr>
              <a:t>log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GB" sz="1400" dirty="0">
                <a:solidFill>
                  <a:srgbClr val="CE9178"/>
                </a:solidFill>
                <a:latin typeface="Consolas" panose="020B0609020204030204" pitchFamily="49" charset="0"/>
              </a:rPr>
              <a:t>`It took </a:t>
            </a:r>
            <a:r>
              <a:rPr lang="en-GB" sz="1400" dirty="0">
                <a:solidFill>
                  <a:srgbClr val="569CD6"/>
                </a:solidFill>
                <a:latin typeface="Consolas" panose="020B0609020204030204" pitchFamily="49" charset="0"/>
              </a:rPr>
              <a:t>${</a:t>
            </a:r>
            <a:r>
              <a:rPr lang="en-GB" sz="1400" dirty="0" err="1">
                <a:solidFill>
                  <a:srgbClr val="4FC1FF"/>
                </a:solidFill>
                <a:latin typeface="Consolas" panose="020B0609020204030204" pitchFamily="49" charset="0"/>
              </a:rPr>
              <a:t>elapsed</a:t>
            </a:r>
            <a:r>
              <a:rPr lang="en-GB" sz="1400" dirty="0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GB" sz="1400" dirty="0" err="1">
                <a:solidFill>
                  <a:srgbClr val="DCDCAA"/>
                </a:solidFill>
                <a:latin typeface="Consolas" panose="020B0609020204030204" pitchFamily="49" charset="0"/>
              </a:rPr>
              <a:t>toFixed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GB" sz="1400" dirty="0">
                <a:solidFill>
                  <a:srgbClr val="B5CEA8"/>
                </a:solidFill>
                <a:latin typeface="Consolas" panose="020B0609020204030204" pitchFamily="49" charset="0"/>
              </a:rPr>
              <a:t>2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)</a:t>
            </a:r>
            <a:r>
              <a:rPr lang="en-GB" sz="1400" dirty="0">
                <a:solidFill>
                  <a:srgbClr val="569CD6"/>
                </a:solidFill>
                <a:latin typeface="Consolas" panose="020B0609020204030204" pitchFamily="49" charset="0"/>
              </a:rPr>
              <a:t>}</a:t>
            </a:r>
            <a:r>
              <a:rPr lang="en-GB" sz="1400" dirty="0" err="1">
                <a:solidFill>
                  <a:srgbClr val="CE9178"/>
                </a:solidFill>
                <a:latin typeface="Consolas" panose="020B0609020204030204" pitchFamily="49" charset="0"/>
              </a:rPr>
              <a:t>ms`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}</a:t>
            </a:r>
          </a:p>
          <a:p>
            <a:pPr>
              <a:lnSpc>
                <a:spcPts val="1425"/>
              </a:lnSpc>
            </a:pPr>
            <a:b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</a:b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9E2247C-F20C-D7A3-BB82-0CA4B00C22A0}"/>
              </a:ext>
            </a:extLst>
          </p:cNvPr>
          <p:cNvSpPr txBox="1"/>
          <p:nvPr/>
        </p:nvSpPr>
        <p:spPr>
          <a:xfrm>
            <a:off x="6618576" y="335845"/>
            <a:ext cx="12476093" cy="6186309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&gt;&gt;</a:t>
            </a:r>
          </a:p>
          <a:p>
            <a:r>
              <a:rPr lang="en-GB" dirty="0" err="1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bigJson</a:t>
            </a:r>
            <a:r>
              <a:rPr lang="en-GB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: {"prop_1":1,"prop_2":2,"prop_3":3,"prop_4":4,"prop_5":5,"prop_6":6,"prop_7":7,"prop_8":8,"prop_9":9,"prop_10":10,"prop_11":11,"prop_12":12,"prop_13":13,"prop_14":14,"prop_15":15,"prop_16":16,"prop_17":17,"prop_18":18,"prop_19":19,"prop_20":20,"prop_21":21,"prop_22":22,"prop_23":23,"prop_24":24,"prop_25":25,"prop_26":26,"prop_27":27,"prop_28":28,"prop_29":29,"prop_30":30,"prop_31":31,"prop_32":32,"prop_33":33,"prop_34":34,"prop_35":35,"prop_36":36,"prop_37":37,"prop_38":38,"prop_39":39,"prop_40":40,"prop_41":41,"prop_42":42,"prop_43":43,"prop_44":44,"prop_45":45,"prop_46":46,"prop_47":47,"prop_48":48,"prop_49":49,"prop_50":50,"prop_51":51,"prop_52":52,"prop_53":53,"prop_54":54,"prop_55":55,"prop_56":56,"prop_57":57,"prop_58":58,"prop_59":59,"prop_60":60,"prop_61":61,"prop_62":62,"prop_63":63,"prop_64":64,"prop_65":65,"prop_66":66,"prop_67":67,"prop_68":68,"prop_69":69,"prop_70":70,"prop_71":71,"prop_72":72,"prop_73":73,"prop_74":74,"prop_75":75,"prop_76":76,"prop_77":77,"prop_78":78,"prop_79":79,"prop_80":80,"prop_81":81,"prop_82":82,"prop_83":83,"prop_84":84,"prop_85":85,"prop_86":86,"prop_87":87,"prop_88":88,"prop_89":89,"prop_90":90,"prop_91":91,"prop_92":92,"prop_93":93,"prop_94":94,"prop_95":95,"prop_96":96,"prop_97":97,"prop_98":98,"prop_99":99,"prop_100":100}</a:t>
            </a:r>
          </a:p>
          <a:p>
            <a:endParaRPr lang="en-GB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GB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Formulating a message...</a:t>
            </a:r>
          </a:p>
          <a:p>
            <a:r>
              <a:rPr lang="en-GB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It took 1211.41ms</a:t>
            </a:r>
          </a:p>
          <a:p>
            <a:r>
              <a:rPr lang="en-GB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Understanding the message...</a:t>
            </a:r>
          </a:p>
          <a:p>
            <a:r>
              <a:rPr lang="en-GB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It took 5006.85ms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44FCCFD-BFB4-4AC4-6424-3612A16495B7}"/>
              </a:ext>
            </a:extLst>
          </p:cNvPr>
          <p:cNvSpPr/>
          <p:nvPr/>
        </p:nvSpPr>
        <p:spPr>
          <a:xfrm>
            <a:off x="286883" y="3235593"/>
            <a:ext cx="5802422" cy="3469064"/>
          </a:xfrm>
          <a:prstGeom prst="rect">
            <a:avLst/>
          </a:prstGeom>
          <a:solidFill>
            <a:srgbClr val="000000">
              <a:alpha val="20000"/>
            </a:srgbClr>
          </a:solidFill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213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B9F1A91-6885-1529-5A3E-BBE157EBFC3C}"/>
              </a:ext>
            </a:extLst>
          </p:cNvPr>
          <p:cNvSpPr txBox="1"/>
          <p:nvPr/>
        </p:nvSpPr>
        <p:spPr>
          <a:xfrm>
            <a:off x="355323" y="573736"/>
            <a:ext cx="5740677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pl-PL" b="1" dirty="0"/>
              <a:t>Temat:</a:t>
            </a:r>
            <a:r>
              <a:rPr lang="pl-PL" dirty="0"/>
              <a:t> Weryfikacja zgodności implementacji z uprzednio ustalonymi założeniami architektonicznymi</a:t>
            </a:r>
            <a:endParaRPr lang="en-US" dirty="0"/>
          </a:p>
          <a:p>
            <a:pPr>
              <a:buNone/>
            </a:pPr>
            <a:endParaRPr lang="pl-PL" dirty="0"/>
          </a:p>
          <a:p>
            <a:pPr>
              <a:buNone/>
            </a:pPr>
            <a:r>
              <a:rPr lang="pl-PL" dirty="0"/>
              <a:t>Cześć,</a:t>
            </a:r>
          </a:p>
          <a:p>
            <a:pPr>
              <a:buNone/>
            </a:pPr>
            <a:r>
              <a:rPr lang="pl-PL" dirty="0"/>
              <a:t>W kontekście realizowanych działań związanych z bieżącą iteracją sprintu, chciałbym zwrócić uwagę na konieczność przeprowadzenia szczegółowej analizy implementacyjnej pod kątem zgodności z wcześniej określonymi wytycznymi architektonicznymi. W związku z powyższym, zasadne wydaje się zaangażowanie zespołu w przegląd kodu, mający na celu identyfikację potencjalnych rozbieżności względem ustalonych standardów i najlepszych praktyk programistycznych.</a:t>
            </a:r>
          </a:p>
          <a:p>
            <a:pPr>
              <a:buNone/>
            </a:pPr>
            <a:r>
              <a:rPr lang="pl-PL" dirty="0"/>
              <a:t>Z uwagi na ograniczony czas realizacji sprintu, uprzejmie proszę o przeprowadzenie stosownej analizy w możliwie najkrótszym terminie oraz przekazanie wniosków celem ich uwzględnienia w dalszym przebiegu prac rozwojowych.</a:t>
            </a:r>
            <a:endParaRPr lang="en-US" dirty="0"/>
          </a:p>
          <a:p>
            <a:pPr>
              <a:buNone/>
            </a:pPr>
            <a:endParaRPr lang="pl-PL" dirty="0"/>
          </a:p>
          <a:p>
            <a:r>
              <a:rPr lang="pl-PL" dirty="0"/>
              <a:t>Pozdrawiam,</a:t>
            </a:r>
            <a:br>
              <a:rPr lang="pl-PL" dirty="0"/>
            </a:br>
            <a:r>
              <a:rPr lang="pl-PL" dirty="0"/>
              <a:t>Jan Kowalski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C8D760-7194-5C2A-62C2-C9E932F71E2B}"/>
              </a:ext>
            </a:extLst>
          </p:cNvPr>
          <p:cNvSpPr txBox="1"/>
          <p:nvPr/>
        </p:nvSpPr>
        <p:spPr>
          <a:xfrm>
            <a:off x="6818244" y="1400193"/>
            <a:ext cx="4829590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pl-PL" b="1" dirty="0"/>
              <a:t>Temat:</a:t>
            </a:r>
            <a:r>
              <a:rPr lang="pl-PL" dirty="0"/>
              <a:t> Review zgodności z architekturą</a:t>
            </a:r>
            <a:endParaRPr lang="en-US" dirty="0"/>
          </a:p>
          <a:p>
            <a:pPr>
              <a:buNone/>
            </a:pPr>
            <a:endParaRPr lang="pl-PL" dirty="0"/>
          </a:p>
          <a:p>
            <a:pPr>
              <a:buNone/>
            </a:pPr>
            <a:r>
              <a:rPr lang="pl-PL" dirty="0"/>
              <a:t>Cześć,</a:t>
            </a:r>
            <a:endParaRPr lang="en-US" dirty="0"/>
          </a:p>
          <a:p>
            <a:pPr>
              <a:buNone/>
            </a:pPr>
            <a:endParaRPr lang="pl-PL" dirty="0"/>
          </a:p>
          <a:p>
            <a:pPr>
              <a:buNone/>
            </a:pPr>
            <a:r>
              <a:rPr lang="pl-PL" dirty="0"/>
              <a:t>Sprawdźcie proszę, czy ostatnie zmiany są zgodne z naszymi założeniami architektonicznymi. </a:t>
            </a:r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pl-PL" dirty="0"/>
              <a:t>Dajcie znać, jeśli coś wymaga poprawy – najlepiej jak najszybciej przed końcem sprintu.</a:t>
            </a:r>
          </a:p>
          <a:p>
            <a:endParaRPr lang="en-US" dirty="0"/>
          </a:p>
          <a:p>
            <a:r>
              <a:rPr lang="pl-PL" dirty="0"/>
              <a:t>Dzięki!</a:t>
            </a:r>
            <a:br>
              <a:rPr lang="pl-PL" dirty="0"/>
            </a:br>
            <a:r>
              <a:rPr lang="pl-PL" dirty="0"/>
              <a:t>Jan Kowalski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2AC7704-7EC5-5B57-647A-1D7CA781A415}"/>
              </a:ext>
            </a:extLst>
          </p:cNvPr>
          <p:cNvSpPr txBox="1"/>
          <p:nvPr/>
        </p:nvSpPr>
        <p:spPr>
          <a:xfrm>
            <a:off x="8695266" y="0"/>
            <a:ext cx="3496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Biohacking w </a:t>
            </a:r>
            <a:r>
              <a:rPr lang="en-US" i="1" dirty="0" err="1"/>
              <a:t>zespołach</a:t>
            </a:r>
            <a:r>
              <a:rPr lang="en-US" i="1" dirty="0"/>
              <a:t> </a:t>
            </a:r>
            <a:r>
              <a:rPr lang="en-US" i="1" dirty="0" err="1"/>
              <a:t>zwinnych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60893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83CDFB-FB48-C66E-D18C-729DCC748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A7DB741-C0E0-8179-F5AF-D389B63F5D68}"/>
              </a:ext>
            </a:extLst>
          </p:cNvPr>
          <p:cNvSpPr txBox="1"/>
          <p:nvPr/>
        </p:nvSpPr>
        <p:spPr>
          <a:xfrm>
            <a:off x="0" y="1669993"/>
            <a:ext cx="69120000" cy="22480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InvoiceController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: </a:t>
            </a:r>
            <a:r>
              <a:rPr lang="en-GB" sz="1400" b="0" dirty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Controller</a:t>
            </a: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    // ...</a:t>
            </a: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InvoiceController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IAccountService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accountService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IInvoiceService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invoiceService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ICustomerService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customerService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IEmailService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emailService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ILoggingService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loggingService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IPaymentService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paymentService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INotificationService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notificationService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IShippingService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shippingService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IDiscountService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discountService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ITaxService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taxService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IInventoryService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inventoryService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IOrderService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orderService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IReviewService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reviewService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IAnalyticsService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analyticsService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{   </a:t>
            </a:r>
          </a:p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        // ...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    </a:t>
            </a: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61769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F78FC2-9612-C40F-189C-77BD5C1CB3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F30064F-A4EF-E98A-BB71-A9BA814D1CAE}"/>
              </a:ext>
            </a:extLst>
          </p:cNvPr>
          <p:cNvSpPr txBox="1"/>
          <p:nvPr/>
        </p:nvSpPr>
        <p:spPr>
          <a:xfrm>
            <a:off x="-36000000" y="1669993"/>
            <a:ext cx="69120000" cy="22480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InvoiceController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: </a:t>
            </a:r>
            <a:r>
              <a:rPr lang="en-GB" sz="1400" b="0" dirty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Controller</a:t>
            </a: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    // ...</a:t>
            </a: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InvoiceController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IAccountService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accountService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IInvoiceService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invoiceService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ICustomerService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customerService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IEmailService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emailService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ILoggingService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loggingService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IPaymentService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paymentService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INotificationService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notificationService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IShippingService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shippingService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IDiscountService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discountService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ITaxService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taxService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IInventoryService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inventoryService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IOrderService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orderService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IReviewService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reviewService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IAnalyticsService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analyticsService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{   </a:t>
            </a:r>
          </a:p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        // ...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    </a:t>
            </a: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3971836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0">
        <p159:morph option="byObjec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996B98-F23D-2417-8236-D3AFFC6BAC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FC60E67-3ED5-0476-48DA-F507080F63EE}"/>
              </a:ext>
            </a:extLst>
          </p:cNvPr>
          <p:cNvSpPr txBox="1"/>
          <p:nvPr/>
        </p:nvSpPr>
        <p:spPr>
          <a:xfrm>
            <a:off x="0" y="1669993"/>
            <a:ext cx="69120000" cy="22480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InvoiceController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: </a:t>
            </a:r>
            <a:r>
              <a:rPr lang="en-GB" sz="1400" b="0" dirty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Controller</a:t>
            </a: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    // ...</a:t>
            </a: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InvoiceController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IAccountService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accountService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IInvoiceService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invoiceService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ICustomerService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customerService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IEmailService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emailService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ILoggingService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loggingService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IPaymentService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paymentService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INotificationService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notificationService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IShippingService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shippingService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IDiscountService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discountService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ITaxService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taxService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IInventoryService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inventoryService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IOrderService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orderService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IReviewService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reviewService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IAnalyticsService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analyticsService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{   </a:t>
            </a:r>
          </a:p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        // ...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    </a:t>
            </a: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11975243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67154DE-DC31-5C39-FDF9-F9C301E8BC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1B2F190-A799-D2A1-A6B3-1BF451FC3F0A}"/>
              </a:ext>
            </a:extLst>
          </p:cNvPr>
          <p:cNvSpPr txBox="1"/>
          <p:nvPr/>
        </p:nvSpPr>
        <p:spPr>
          <a:xfrm>
            <a:off x="0" y="1669993"/>
            <a:ext cx="12192000" cy="29661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InvoiceController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: </a:t>
            </a:r>
            <a:r>
              <a:rPr lang="en-GB" sz="1400" b="0" dirty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Controller</a:t>
            </a: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    // ...</a:t>
            </a: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InvoiceController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IAccountService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accountService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IInvoiceService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invoiceService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ICustomerService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customerService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IEmailService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emailService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ILoggingService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loggingService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IPaymentService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paymentService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INotificationService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notificationService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IShippingService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shippingService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IDiscountService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discountService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ITaxService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taxService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IInventoryService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inventoryService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IOrderService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orderService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IReviewService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reviewService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IAnalyticsService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analyticsService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{</a:t>
            </a:r>
          </a:p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        // ...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    </a:t>
            </a: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1458472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250">
        <p159:morph option="byWord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B0A9FC-C267-4162-40AA-C859A9925D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3A81BE3-D454-C001-05B5-07BA378FC394}"/>
              </a:ext>
            </a:extLst>
          </p:cNvPr>
          <p:cNvSpPr txBox="1"/>
          <p:nvPr/>
        </p:nvSpPr>
        <p:spPr>
          <a:xfrm>
            <a:off x="0" y="1669993"/>
            <a:ext cx="12192000" cy="49410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InvoiceController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: </a:t>
            </a:r>
            <a:r>
              <a:rPr lang="en-GB" sz="1400" b="0" dirty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Controller</a:t>
            </a: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    // ...</a:t>
            </a: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InvoiceController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IAccountService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accountService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IInvoiceService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invoiceService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ICustomerService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customerService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IEmailService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emailService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ILoggingService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loggingService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IPaymentService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paymentService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INotificationService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notificationService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IShippingService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shippingService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IDiscountService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discountService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ITaxService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taxService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IInventoryService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inventoryService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IOrderService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orderService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IReviewService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reviewService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IAnalyticsService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analyticsService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{</a:t>
            </a:r>
          </a:p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        // ...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    </a:t>
            </a: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4698902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C549CC-A1CC-6CD4-A98B-CC56381775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3A0AE8F-E001-CBFC-22CB-16976E3EAFDD}"/>
              </a:ext>
            </a:extLst>
          </p:cNvPr>
          <p:cNvSpPr txBox="1"/>
          <p:nvPr/>
        </p:nvSpPr>
        <p:spPr>
          <a:xfrm>
            <a:off x="2156791" y="2574454"/>
            <a:ext cx="12192000" cy="2731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damage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calculateDamage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bat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sword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Effect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dirty="0" err="1">
                <a:solidFill>
                  <a:srgbClr val="9CDCFE"/>
                </a:solidFill>
                <a:latin typeface="Consolas" panose="020B0609020204030204" pitchFamily="49" charset="0"/>
              </a:rPr>
              <a:t>N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one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false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true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0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</p:txBody>
      </p:sp>
    </p:spTree>
    <p:extLst>
      <p:ext uri="{BB962C8B-B14F-4D97-AF65-F5344CB8AC3E}">
        <p14:creationId xmlns:p14="http://schemas.microsoft.com/office/powerpoint/2010/main" val="38302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2EF3868-B965-6917-85BE-4D14D5D04B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236698C-B1DA-DB2B-CE23-841BF433E0CA}"/>
              </a:ext>
            </a:extLst>
          </p:cNvPr>
          <p:cNvSpPr txBox="1"/>
          <p:nvPr/>
        </p:nvSpPr>
        <p:spPr>
          <a:xfrm>
            <a:off x="2156791" y="2574454"/>
            <a:ext cx="13348252" cy="17094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damage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calculateDamage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target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: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bat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weapon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: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sword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effect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: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Effect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dirty="0" err="1">
                <a:solidFill>
                  <a:srgbClr val="9CDCFE"/>
                </a:solidFill>
                <a:latin typeface="Consolas" panose="020B0609020204030204" pitchFamily="49" charset="0"/>
              </a:rPr>
              <a:t>N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one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   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suppressCrit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: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false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piercing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: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true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</a:p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penalty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: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0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99107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D958BD-C4AB-E4D1-B573-3C4F33D50D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115F600-D9F5-9960-A391-BFE1EFE8BEEC}"/>
              </a:ext>
            </a:extLst>
          </p:cNvPr>
          <p:cNvSpPr txBox="1"/>
          <p:nvPr/>
        </p:nvSpPr>
        <p:spPr>
          <a:xfrm>
            <a:off x="2156791" y="2574454"/>
            <a:ext cx="13348252" cy="13503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damage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calculateDamage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new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DamageOpts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    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t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arget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bat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    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w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eapon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sword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    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e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ffect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Effect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None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    </a:t>
            </a:r>
            <a:r>
              <a:rPr lang="en-GB" sz="1400" dirty="0" err="1">
                <a:solidFill>
                  <a:srgbClr val="9CDCFE"/>
                </a:solidFill>
                <a:latin typeface="Consolas" panose="020B0609020204030204" pitchFamily="49" charset="0"/>
              </a:rPr>
              <a:t>s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uppressCrit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false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    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p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iercing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true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    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p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enalty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0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});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010AC41-61B5-7324-4507-56819549D054}"/>
              </a:ext>
            </a:extLst>
          </p:cNvPr>
          <p:cNvSpPr txBox="1"/>
          <p:nvPr/>
        </p:nvSpPr>
        <p:spPr>
          <a:xfrm>
            <a:off x="6960704" y="4595410"/>
            <a:ext cx="13348252" cy="20685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struct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DamageOpts</a:t>
            </a: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required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Thing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t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arget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 }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required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Weapon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dirty="0" err="1">
                <a:solidFill>
                  <a:srgbClr val="9CDCFE"/>
                </a:solidFill>
                <a:latin typeface="Consolas" panose="020B0609020204030204" pitchFamily="49" charset="0"/>
              </a:rPr>
              <a:t>w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eapon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;}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Effect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dirty="0" err="1">
                <a:solidFill>
                  <a:srgbClr val="9CDCFE"/>
                </a:solidFill>
                <a:latin typeface="Consolas" panose="020B0609020204030204" pitchFamily="49" charset="0"/>
              </a:rPr>
              <a:t>e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ffect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;}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bool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dirty="0" err="1">
                <a:solidFill>
                  <a:srgbClr val="9CDCFE"/>
                </a:solidFill>
                <a:latin typeface="Consolas" panose="020B0609020204030204" pitchFamily="49" charset="0"/>
              </a:rPr>
              <a:t>s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uppressCrit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;}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bool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p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iercing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;}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int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p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enalty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;}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pPr>
              <a:lnSpc>
                <a:spcPts val="1425"/>
              </a:lnSpc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8165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Word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C63277F-AD9C-E348-409E-DC100C8D5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356E98C-C515-6287-C95F-E1D49F2C8D98}"/>
              </a:ext>
            </a:extLst>
          </p:cNvPr>
          <p:cNvSpPr txBox="1"/>
          <p:nvPr/>
        </p:nvSpPr>
        <p:spPr>
          <a:xfrm>
            <a:off x="2156791" y="2574454"/>
            <a:ext cx="13348252" cy="13503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damage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calculateDamage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new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DamageOpts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Target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bat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Weapon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sword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    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E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ffect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Effect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None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   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SuppressCrit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false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Piercing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true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Penalty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0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});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4B53F3-4942-CF15-A93A-2B656989ADC1}"/>
              </a:ext>
            </a:extLst>
          </p:cNvPr>
          <p:cNvSpPr txBox="1"/>
          <p:nvPr/>
        </p:nvSpPr>
        <p:spPr>
          <a:xfrm>
            <a:off x="6960704" y="4595410"/>
            <a:ext cx="13348252" cy="20685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struct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DamageOpts</a:t>
            </a: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required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Thing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Target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 }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required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Weapon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Weapon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;}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Effect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Effect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;}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bool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SuppressCrit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;}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bool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Piercing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;}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int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Penalty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;}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pPr>
              <a:lnSpc>
                <a:spcPts val="1425"/>
              </a:lnSpc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5214487"/>
      </p:ext>
    </p:extLst>
  </p:cSld>
  <p:clrMapOvr>
    <a:masterClrMapping/>
  </p:clrMapOvr>
  <p:transition spd="slow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A0635D-D683-91E8-C3DB-E1B07D5654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85B02A8-B479-3431-3D71-4ECDD8DAE597}"/>
              </a:ext>
            </a:extLst>
          </p:cNvPr>
          <p:cNvSpPr txBox="1"/>
          <p:nvPr/>
        </p:nvSpPr>
        <p:spPr>
          <a:xfrm>
            <a:off x="705678" y="656203"/>
            <a:ext cx="13348252" cy="4582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int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calculateDamage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DamageOpts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opts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if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opts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dirty="0" err="1">
                <a:solidFill>
                  <a:srgbClr val="9CDCFE"/>
                </a:solidFill>
                <a:latin typeface="Consolas" panose="020B0609020204030204" pitchFamily="49" charset="0"/>
              </a:rPr>
              <a:t>T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arget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!=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null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else</a:t>
            </a: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throw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new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Exception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"Target is required"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EEE0E8-4F23-4221-1E6E-6227B8A921E5}"/>
              </a:ext>
            </a:extLst>
          </p:cNvPr>
          <p:cNvSpPr txBox="1"/>
          <p:nvPr/>
        </p:nvSpPr>
        <p:spPr>
          <a:xfrm>
            <a:off x="705678" y="1200787"/>
            <a:ext cx="10152820" cy="31457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  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{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C586C0"/>
              </a:solidFill>
              <a:effectLst/>
              <a:uLnTx/>
              <a:uFillTx/>
              <a:latin typeface="Consolas" panose="020B0609020204030204" pitchFamily="49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dirty="0">
                <a:solidFill>
                  <a:srgbClr val="C586C0"/>
                </a:solidFill>
                <a:latin typeface="Consolas" panose="020B0609020204030204" pitchFamily="49" charset="0"/>
              </a:rPr>
              <a:t>       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if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(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opts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W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eapon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!=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569CD6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null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{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if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(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opts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P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iercing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{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   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return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opts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W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eapon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Damage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;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}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else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D4D4D4"/>
              </a:solidFill>
              <a:effectLst/>
              <a:uLnTx/>
              <a:uFillTx/>
              <a:latin typeface="Consolas" panose="020B0609020204030204" pitchFamily="49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{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   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return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opts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W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eapon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Damage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-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opts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P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enalty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;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}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}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else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D4D4D4"/>
              </a:solidFill>
              <a:effectLst/>
              <a:uLnTx/>
              <a:uFillTx/>
              <a:latin typeface="Consolas" panose="020B0609020204030204" pitchFamily="49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{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throw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569CD6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new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4EC9B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Exception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(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E9178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"Weapon is required"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);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}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  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D4D4D4"/>
              </a:solidFill>
              <a:effectLst/>
              <a:uLnTx/>
              <a:uFillTx/>
              <a:latin typeface="Consolas" panose="020B0609020204030204" pitchFamily="49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8134354"/>
      </p:ext>
    </p:extLst>
  </p:cSld>
  <p:clrMapOvr>
    <a:masterClrMapping/>
  </p:clrMapOvr>
  <p:transition spd="slow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51985B-D14F-068B-50AC-5ED9C2BB0D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7D1D902-E4B8-A196-FF6A-10562FAAA091}"/>
              </a:ext>
            </a:extLst>
          </p:cNvPr>
          <p:cNvSpPr txBox="1"/>
          <p:nvPr/>
        </p:nvSpPr>
        <p:spPr>
          <a:xfrm>
            <a:off x="705678" y="656203"/>
            <a:ext cx="13348252" cy="42229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int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calculateDamage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DamageOpts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opts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if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opts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Target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==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null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throw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new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Exception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"Target is required"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</a:t>
            </a: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6E745F-C505-4C5D-AE5D-1343F456AE59}"/>
              </a:ext>
            </a:extLst>
          </p:cNvPr>
          <p:cNvSpPr txBox="1"/>
          <p:nvPr/>
        </p:nvSpPr>
        <p:spPr>
          <a:xfrm>
            <a:off x="315568" y="1558594"/>
            <a:ext cx="10152820" cy="31457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       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}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C586C0"/>
              </a:solidFill>
              <a:effectLst/>
              <a:uLnTx/>
              <a:uFillTx/>
              <a:latin typeface="Consolas" panose="020B0609020204030204" pitchFamily="49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 </a:t>
            </a:r>
            <a:r>
              <a:rPr lang="en-GB" sz="1400" dirty="0">
                <a:solidFill>
                  <a:srgbClr val="C586C0"/>
                </a:solidFill>
                <a:latin typeface="Consolas" panose="020B0609020204030204" pitchFamily="49" charset="0"/>
              </a:rPr>
              <a:t>     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if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(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opts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W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eapon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!=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569CD6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null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{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D4D4D4"/>
              </a:solidFill>
              <a:effectLst/>
              <a:uLnTx/>
              <a:uFillTx/>
              <a:latin typeface="Consolas" panose="020B0609020204030204" pitchFamily="49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D4D4D4"/>
              </a:solidFill>
              <a:effectLst/>
              <a:uLnTx/>
              <a:uFillTx/>
              <a:latin typeface="Consolas" panose="020B0609020204030204" pitchFamily="49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D4D4D4"/>
              </a:solidFill>
              <a:effectLst/>
              <a:uLnTx/>
              <a:uFillTx/>
              <a:latin typeface="Consolas" panose="020B0609020204030204" pitchFamily="49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}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else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D4D4D4"/>
              </a:solidFill>
              <a:effectLst/>
              <a:uLnTx/>
              <a:uFillTx/>
              <a:latin typeface="Consolas" panose="020B0609020204030204" pitchFamily="49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{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throw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569CD6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new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4EC9B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Exception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(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E9178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"Weapon is required"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);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}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1B45FF4-AA99-8E8E-FD36-A7ABA399FA76}"/>
              </a:ext>
            </a:extLst>
          </p:cNvPr>
          <p:cNvSpPr txBox="1"/>
          <p:nvPr/>
        </p:nvSpPr>
        <p:spPr>
          <a:xfrm>
            <a:off x="315566" y="2087578"/>
            <a:ext cx="10152820" cy="17094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           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dirty="0">
                <a:solidFill>
                  <a:srgbClr val="C586C0"/>
                </a:solidFill>
                <a:latin typeface="Consolas" panose="020B0609020204030204" pitchFamily="49" charset="0"/>
              </a:rPr>
              <a:t>           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if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(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opts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Piercing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{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   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return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opts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Weapon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Damage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;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}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else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D4D4D4"/>
              </a:solidFill>
              <a:effectLst/>
              <a:uLnTx/>
              <a:uFillTx/>
              <a:latin typeface="Consolas" panose="020B0609020204030204" pitchFamily="49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{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   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return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opts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Weapon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Damage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-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opts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Penalty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;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}</a:t>
            </a:r>
          </a:p>
        </p:txBody>
      </p:sp>
    </p:spTree>
    <p:extLst>
      <p:ext uri="{BB962C8B-B14F-4D97-AF65-F5344CB8AC3E}">
        <p14:creationId xmlns:p14="http://schemas.microsoft.com/office/powerpoint/2010/main" val="38672582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Word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17BAAE-BE78-5710-C38D-CC36317F36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D545E3B-5579-A79F-9C57-7E27F76FF633}"/>
              </a:ext>
            </a:extLst>
          </p:cNvPr>
          <p:cNvSpPr txBox="1"/>
          <p:nvPr/>
        </p:nvSpPr>
        <p:spPr>
          <a:xfrm>
            <a:off x="705678" y="656203"/>
            <a:ext cx="13348252" cy="3863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int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calculateDamage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DamageOpts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opts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if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opts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Target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==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null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throw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new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Exception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"Target is required"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 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</a:t>
            </a: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4D9187B-12A7-E78D-FFE3-661C8727B355}"/>
              </a:ext>
            </a:extLst>
          </p:cNvPr>
          <p:cNvSpPr txBox="1"/>
          <p:nvPr/>
        </p:nvSpPr>
        <p:spPr>
          <a:xfrm>
            <a:off x="315568" y="1558594"/>
            <a:ext cx="10152820" cy="11708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       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}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C586C0"/>
              </a:solidFill>
              <a:effectLst/>
              <a:uLnTx/>
              <a:uFillTx/>
              <a:latin typeface="Consolas" panose="020B0609020204030204" pitchFamily="49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 </a:t>
            </a:r>
            <a:r>
              <a:rPr lang="en-GB" sz="1400" dirty="0">
                <a:solidFill>
                  <a:srgbClr val="C586C0"/>
                </a:solidFill>
                <a:latin typeface="Consolas" panose="020B0609020204030204" pitchFamily="49" charset="0"/>
              </a:rPr>
              <a:t>     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if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(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opts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W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eapon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==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569CD6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null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{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throw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569CD6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new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4EC9B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Exception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(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E9178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"Weapon is required"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);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}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00E0B2-8509-2E74-C742-6FE0EA90EBE9}"/>
              </a:ext>
            </a:extLst>
          </p:cNvPr>
          <p:cNvSpPr txBox="1"/>
          <p:nvPr/>
        </p:nvSpPr>
        <p:spPr>
          <a:xfrm>
            <a:off x="-81997" y="2445386"/>
            <a:ext cx="10152820" cy="1888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C586C0"/>
              </a:solidFill>
              <a:effectLst/>
              <a:uLnTx/>
              <a:uFillTx/>
              <a:latin typeface="Consolas" panose="020B0609020204030204" pitchFamily="49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C586C0"/>
              </a:solidFill>
              <a:effectLst/>
              <a:uLnTx/>
              <a:uFillTx/>
              <a:latin typeface="Consolas" panose="020B0609020204030204" pitchFamily="49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           if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(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opts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Piercing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{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   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return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opts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Weapon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Damage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;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}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else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D4D4D4"/>
              </a:solidFill>
              <a:effectLst/>
              <a:uLnTx/>
              <a:uFillTx/>
              <a:latin typeface="Consolas" panose="020B0609020204030204" pitchFamily="49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{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   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return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opts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Weapon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Damage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-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opts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Penalty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;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}</a:t>
            </a:r>
          </a:p>
        </p:txBody>
      </p:sp>
    </p:spTree>
    <p:extLst>
      <p:ext uri="{BB962C8B-B14F-4D97-AF65-F5344CB8AC3E}">
        <p14:creationId xmlns:p14="http://schemas.microsoft.com/office/powerpoint/2010/main" val="36457955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Word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407ABB-CA93-583D-1B7B-517D2BEE41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5655C32-6CAF-D696-4C66-8886AC82BBB7}"/>
              </a:ext>
            </a:extLst>
          </p:cNvPr>
          <p:cNvSpPr txBox="1"/>
          <p:nvPr/>
        </p:nvSpPr>
        <p:spPr>
          <a:xfrm>
            <a:off x="705678" y="656203"/>
            <a:ext cx="13348252" cy="35048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int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calculateDamage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DamageOpts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opts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if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opts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Target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==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null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throw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new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Exception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"Target is required"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 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</a:t>
            </a: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F658942-3EA2-4851-AE5F-351349BA376B}"/>
              </a:ext>
            </a:extLst>
          </p:cNvPr>
          <p:cNvSpPr txBox="1"/>
          <p:nvPr/>
        </p:nvSpPr>
        <p:spPr>
          <a:xfrm>
            <a:off x="315568" y="1558594"/>
            <a:ext cx="10152820" cy="11708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       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}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C586C0"/>
              </a:solidFill>
              <a:effectLst/>
              <a:uLnTx/>
              <a:uFillTx/>
              <a:latin typeface="Consolas" panose="020B0609020204030204" pitchFamily="49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 </a:t>
            </a:r>
            <a:r>
              <a:rPr lang="en-GB" sz="1400" dirty="0">
                <a:solidFill>
                  <a:srgbClr val="C586C0"/>
                </a:solidFill>
                <a:latin typeface="Consolas" panose="020B0609020204030204" pitchFamily="49" charset="0"/>
              </a:rPr>
              <a:t>     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if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(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opts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W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eapon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==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569CD6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null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{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throw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569CD6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new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4EC9B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Exception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(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E9178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"Weapon is required"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);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}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2AE9C0-8A75-4434-ED5E-79840CBAE69F}"/>
              </a:ext>
            </a:extLst>
          </p:cNvPr>
          <p:cNvSpPr txBox="1"/>
          <p:nvPr/>
        </p:nvSpPr>
        <p:spPr>
          <a:xfrm>
            <a:off x="-81997" y="2445386"/>
            <a:ext cx="10152820" cy="15299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C586C0"/>
              </a:solidFill>
              <a:effectLst/>
              <a:uLnTx/>
              <a:uFillTx/>
              <a:latin typeface="Consolas" panose="020B0609020204030204" pitchFamily="49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C586C0"/>
              </a:solidFill>
              <a:effectLst/>
              <a:uLnTx/>
              <a:uFillTx/>
              <a:latin typeface="Consolas" panose="020B0609020204030204" pitchFamily="49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           if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(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opts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Piercing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{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   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return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opts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Weapon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Damage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;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} </a:t>
            </a: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 marL="0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           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C586C0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return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opts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Weapon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Damage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 -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opts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9CDCFE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Penalty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D4D4D4"/>
                </a:solidFill>
                <a:effectLst/>
                <a:uLnTx/>
                <a:uFillTx/>
                <a:latin typeface="Consolas" panose="020B0609020204030204" pitchFamily="49" charset="0"/>
                <a:ea typeface="+mn-ea"/>
                <a:cs typeface="+mn-cs"/>
              </a:rPr>
              <a:t>;    </a:t>
            </a:r>
          </a:p>
        </p:txBody>
      </p:sp>
    </p:spTree>
    <p:extLst>
      <p:ext uri="{BB962C8B-B14F-4D97-AF65-F5344CB8AC3E}">
        <p14:creationId xmlns:p14="http://schemas.microsoft.com/office/powerpoint/2010/main" val="9862002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Word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ABEFD4-C67A-3200-D625-395F82F34A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B436F1-3DE8-4010-3711-F126C9A7FD4C}"/>
              </a:ext>
            </a:extLst>
          </p:cNvPr>
          <p:cNvSpPr txBox="1">
            <a:spLocks/>
          </p:cNvSpPr>
          <p:nvPr/>
        </p:nvSpPr>
        <p:spPr>
          <a:xfrm>
            <a:off x="1278467" y="2520000"/>
            <a:ext cx="10800000" cy="6322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dirty="0">
                <a:solidFill>
                  <a:srgbClr val="569CD6"/>
                </a:solidFill>
                <a:latin typeface="Consolas" panose="020B0609020204030204" pitchFamily="49" charset="0"/>
              </a:rPr>
              <a:t>float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gravityAcc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grounded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?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0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: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moon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?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1.62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: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mars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?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3.71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: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jupiter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?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24.79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: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9.81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8819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BD27FF3-06F8-C90A-787A-AE1A8DFA3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C2994B7-50AF-52E0-9AFE-A0B0654A990E}"/>
              </a:ext>
            </a:extLst>
          </p:cNvPr>
          <p:cNvSpPr txBox="1">
            <a:spLocks/>
          </p:cNvSpPr>
          <p:nvPr/>
        </p:nvSpPr>
        <p:spPr>
          <a:xfrm>
            <a:off x="1278467" y="2520000"/>
            <a:ext cx="10800000" cy="1888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float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gravityAcc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grounded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?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0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: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moon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    ?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1.62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    :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mars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        ?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3.71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        :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jupiter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            ?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24.79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</a:p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                :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9.81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18635087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76FECA4-5BF2-4B7C-0BD7-CD85B30569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3DD8F76-166B-DA51-6C04-15D9293D3410}"/>
              </a:ext>
            </a:extLst>
          </p:cNvPr>
          <p:cNvSpPr txBox="1">
            <a:spLocks/>
          </p:cNvSpPr>
          <p:nvPr/>
        </p:nvSpPr>
        <p:spPr>
          <a:xfrm>
            <a:off x="1278467" y="2520000"/>
            <a:ext cx="10800000" cy="11708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float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gravityAcc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if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grounded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gravityAcc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0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else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if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moon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gravityAcc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1.62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else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if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mars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gravityAcc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3.71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else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if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jupiter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gravityAcc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24.79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else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gravityAcc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9.81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41681170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8A3D9A-25D8-5363-B599-C3B25BDDD6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D0D49DD-7A0E-6AB7-36A3-129F94FC6565}"/>
              </a:ext>
            </a:extLst>
          </p:cNvPr>
          <p:cNvSpPr txBox="1">
            <a:spLocks/>
          </p:cNvSpPr>
          <p:nvPr/>
        </p:nvSpPr>
        <p:spPr>
          <a:xfrm>
            <a:off x="1278467" y="2520000"/>
            <a:ext cx="10800000" cy="15299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float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getGravityAcc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if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grounded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0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if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moon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1.62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if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mars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3.71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if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jupiter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24.79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9.81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gravityAcc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getGravityAcc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</a:t>
            </a:r>
          </a:p>
        </p:txBody>
      </p:sp>
    </p:spTree>
    <p:extLst>
      <p:ext uri="{BB962C8B-B14F-4D97-AF65-F5344CB8AC3E}">
        <p14:creationId xmlns:p14="http://schemas.microsoft.com/office/powerpoint/2010/main" val="812309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FDA8F4-2C4B-A890-485A-1738E1B39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Moje Dobre Rady 🚀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8F6EB3-8464-CDE0-7FEC-85B2B054B5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80</a:t>
            </a:r>
            <a:r>
              <a:rPr lang="en-US" dirty="0"/>
              <a:t>-120 </a:t>
            </a:r>
            <a:r>
              <a:rPr lang="en-US" dirty="0" err="1"/>
              <a:t>kolumn</a:t>
            </a:r>
            <a:endParaRPr lang="en-US" dirty="0"/>
          </a:p>
          <a:p>
            <a:pPr lvl="1"/>
            <a:r>
              <a:rPr lang="pl-PL" dirty="0"/>
              <a:t>(</a:t>
            </a:r>
            <a:r>
              <a:rPr lang="en-US" dirty="0"/>
              <a:t>“</a:t>
            </a:r>
            <a:r>
              <a:rPr lang="pl-PL" dirty="0"/>
              <a:t>ale ja mam szeroki monitor</a:t>
            </a:r>
            <a:r>
              <a:rPr lang="en-US" dirty="0"/>
              <a:t>🤓”</a:t>
            </a:r>
            <a:r>
              <a:rPr lang="pl-PL" dirty="0"/>
              <a:t> – patrz</a:t>
            </a:r>
            <a:r>
              <a:rPr lang="en-US" dirty="0"/>
              <a:t>:</a:t>
            </a:r>
            <a:r>
              <a:rPr lang="pl-PL" dirty="0"/>
              <a:t> </a:t>
            </a:r>
            <a:r>
              <a:rPr lang="en-US" dirty="0"/>
              <a:t>R</a:t>
            </a:r>
            <a:r>
              <a:rPr lang="pl-PL" dirty="0"/>
              <a:t>ozdział 1</a:t>
            </a:r>
            <a:r>
              <a:rPr lang="en-US" dirty="0"/>
              <a:t> - </a:t>
            </a:r>
            <a:r>
              <a:rPr lang="en-US" dirty="0" err="1"/>
              <a:t>Ludzie</a:t>
            </a:r>
            <a:r>
              <a:rPr lang="en-US" dirty="0"/>
              <a:t> </a:t>
            </a: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różni</a:t>
            </a:r>
            <a:r>
              <a:rPr lang="pl-PL" dirty="0"/>
              <a:t>)</a:t>
            </a:r>
          </a:p>
          <a:p>
            <a:r>
              <a:rPr lang="pl-PL" dirty="0"/>
              <a:t>Parametry</a:t>
            </a:r>
            <a:endParaRPr lang="en-US" dirty="0"/>
          </a:p>
          <a:p>
            <a:pPr lvl="1"/>
            <a:r>
              <a:rPr lang="en-US" dirty="0" err="1"/>
              <a:t>Naziwij</a:t>
            </a:r>
            <a:r>
              <a:rPr lang="en-US" dirty="0"/>
              <a:t> je, </a:t>
            </a:r>
            <a:r>
              <a:rPr lang="en-US" dirty="0" err="1"/>
              <a:t>jeśli</a:t>
            </a:r>
            <a:r>
              <a:rPr lang="en-US" dirty="0"/>
              <a:t> </a:t>
            </a:r>
            <a:r>
              <a:rPr lang="en-US" dirty="0" err="1"/>
              <a:t>nie</a:t>
            </a:r>
            <a:r>
              <a:rPr lang="en-US" dirty="0"/>
              <a:t> </a:t>
            </a: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oczywiste</a:t>
            </a:r>
            <a:endParaRPr lang="en-US" dirty="0"/>
          </a:p>
          <a:p>
            <a:pPr lvl="1"/>
            <a:r>
              <a:rPr lang="en-US" dirty="0"/>
              <a:t>Albo w </a:t>
            </a:r>
            <a:r>
              <a:rPr lang="en-US" dirty="0" err="1"/>
              <a:t>pionie</a:t>
            </a:r>
            <a:r>
              <a:rPr lang="en-US" dirty="0"/>
              <a:t>, </a:t>
            </a:r>
            <a:r>
              <a:rPr lang="en-US" dirty="0" err="1"/>
              <a:t>albo</a:t>
            </a:r>
            <a:r>
              <a:rPr lang="en-US" dirty="0"/>
              <a:t> w </a:t>
            </a:r>
            <a:r>
              <a:rPr lang="en-US" dirty="0" err="1"/>
              <a:t>poziomie</a:t>
            </a:r>
            <a:endParaRPr lang="en-US" dirty="0"/>
          </a:p>
          <a:p>
            <a:r>
              <a:rPr lang="en-US" dirty="0" err="1"/>
              <a:t>Zagnieżdżenie</a:t>
            </a:r>
            <a:endParaRPr lang="en-US" dirty="0"/>
          </a:p>
          <a:p>
            <a:pPr lvl="1"/>
            <a:r>
              <a:rPr lang="en-US" dirty="0" err="1"/>
              <a:t>Wczesne</a:t>
            </a:r>
            <a:r>
              <a:rPr lang="en-US" dirty="0"/>
              <a:t> </a:t>
            </a:r>
            <a:r>
              <a:rPr lang="en-US" dirty="0" err="1"/>
              <a:t>zwrotki</a:t>
            </a:r>
            <a:endParaRPr lang="en-US" dirty="0"/>
          </a:p>
          <a:p>
            <a:pPr lvl="1"/>
            <a:r>
              <a:rPr lang="en-US" dirty="0"/>
              <a:t>`Extract method`</a:t>
            </a:r>
            <a:endParaRPr lang="pl-PL" dirty="0"/>
          </a:p>
          <a:p>
            <a:endParaRPr lang="pl-PL" dirty="0"/>
          </a:p>
          <a:p>
            <a:endParaRPr lang="en-GB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50B6028C-F56C-C503-BB83-30E791DCAA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4680" y="3749675"/>
            <a:ext cx="38100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70ED8CD-BEA9-681D-5E4B-19734ABC0CF2}"/>
              </a:ext>
            </a:extLst>
          </p:cNvPr>
          <p:cNvSpPr txBox="1"/>
          <p:nvPr/>
        </p:nvSpPr>
        <p:spPr>
          <a:xfrm>
            <a:off x="8695266" y="0"/>
            <a:ext cx="3496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Biohacking w </a:t>
            </a:r>
            <a:r>
              <a:rPr lang="en-US" i="1" dirty="0" err="1"/>
              <a:t>zespołach</a:t>
            </a:r>
            <a:r>
              <a:rPr lang="en-US" i="1" dirty="0"/>
              <a:t> </a:t>
            </a:r>
            <a:r>
              <a:rPr lang="en-US" i="1" dirty="0" err="1"/>
              <a:t>zwinnych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4789620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A1464A-1737-A745-8F5E-7D5439CFBE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8204A1E-7D7F-4B34-D585-21BD20BEB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328BFD5-CAB9-92A7-38B5-957693BE27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451381"/>
            <a:ext cx="10512552" cy="4066540"/>
          </a:xfrm>
        </p:spPr>
        <p:txBody>
          <a:bodyPr anchor="b">
            <a:normAutofit/>
          </a:bodyPr>
          <a:lstStyle/>
          <a:p>
            <a:pPr algn="l"/>
            <a:r>
              <a:rPr lang="en-US" sz="6600" dirty="0" err="1"/>
              <a:t>Rozdział</a:t>
            </a:r>
            <a:r>
              <a:rPr lang="en-US" sz="6600" dirty="0"/>
              <a:t> 3: </a:t>
            </a:r>
            <a:br>
              <a:rPr lang="en-US" sz="6600" dirty="0"/>
            </a:br>
            <a:r>
              <a:rPr lang="en-US" sz="6600" dirty="0"/>
              <a:t>Kult </a:t>
            </a:r>
            <a:r>
              <a:rPr lang="en-US" sz="6600" dirty="0" err="1"/>
              <a:t>Paradygmatów</a:t>
            </a:r>
            <a:endParaRPr lang="en-GB" sz="6600" dirty="0"/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0D48AFA3-6623-6DA2-69A3-CBD119AD0D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18595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91238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B05E7-1C78-74D8-42B5-4018575F3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Paradygmaty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1F0279-280D-521C-971B-112089155D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DRY </a:t>
            </a:r>
            <a:r>
              <a:rPr lang="pl-PL" dirty="0"/>
              <a:t>–</a:t>
            </a:r>
            <a:r>
              <a:rPr lang="en-GB" dirty="0"/>
              <a:t> Don’t Repeat Yourself</a:t>
            </a:r>
          </a:p>
          <a:p>
            <a:r>
              <a:rPr lang="en-GB" dirty="0"/>
              <a:t>TDD </a:t>
            </a:r>
            <a:r>
              <a:rPr lang="pl-PL" dirty="0"/>
              <a:t>–</a:t>
            </a:r>
            <a:r>
              <a:rPr lang="en-GB" dirty="0"/>
              <a:t> Test Driven Development</a:t>
            </a:r>
          </a:p>
          <a:p>
            <a:r>
              <a:rPr lang="en-GB" dirty="0"/>
              <a:t>OOP </a:t>
            </a:r>
            <a:r>
              <a:rPr lang="pl-PL" dirty="0"/>
              <a:t>–</a:t>
            </a:r>
            <a:r>
              <a:rPr lang="en-GB" dirty="0"/>
              <a:t> Object Oriented </a:t>
            </a:r>
            <a:r>
              <a:rPr lang="en-GB" dirty="0" err="1"/>
              <a:t>Programing</a:t>
            </a:r>
            <a:endParaRPr lang="en-GB" dirty="0"/>
          </a:p>
          <a:p>
            <a:r>
              <a:rPr lang="en-GB" dirty="0"/>
              <a:t>IoC</a:t>
            </a:r>
            <a:r>
              <a:rPr lang="pl-PL" dirty="0"/>
              <a:t> </a:t>
            </a:r>
            <a:r>
              <a:rPr lang="en-US" dirty="0"/>
              <a:t> </a:t>
            </a:r>
            <a:r>
              <a:rPr lang="pl-PL" dirty="0"/>
              <a:t>–</a:t>
            </a:r>
            <a:r>
              <a:rPr lang="en-GB" dirty="0"/>
              <a:t> Inversion of Control</a:t>
            </a:r>
          </a:p>
          <a:p>
            <a:endParaRPr lang="en-GB" dirty="0"/>
          </a:p>
          <a:p>
            <a:endParaRPr lang="en-US" dirty="0"/>
          </a:p>
          <a:p>
            <a:r>
              <a:rPr lang="pl-PL" dirty="0"/>
              <a:t>LoB – </a:t>
            </a:r>
            <a:r>
              <a:rPr lang="en-US" dirty="0"/>
              <a:t>Locality Of Behavior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77B4F3-C3DE-5164-B607-2222D6226DB9}"/>
              </a:ext>
            </a:extLst>
          </p:cNvPr>
          <p:cNvSpPr txBox="1"/>
          <p:nvPr/>
        </p:nvSpPr>
        <p:spPr>
          <a:xfrm>
            <a:off x="8695266" y="0"/>
            <a:ext cx="3496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Biohacking w </a:t>
            </a:r>
            <a:r>
              <a:rPr lang="en-US" i="1" dirty="0" err="1"/>
              <a:t>zespołach</a:t>
            </a:r>
            <a:r>
              <a:rPr lang="en-US" i="1" dirty="0"/>
              <a:t> </a:t>
            </a:r>
            <a:r>
              <a:rPr lang="en-US" i="1" dirty="0" err="1"/>
              <a:t>zwinnych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446727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D3070B-9135-A561-8418-9FFB2D8D23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9165F41-80DC-10C6-DAAC-892235157578}"/>
              </a:ext>
            </a:extLst>
          </p:cNvPr>
          <p:cNvSpPr txBox="1">
            <a:spLocks/>
          </p:cNvSpPr>
          <p:nvPr/>
        </p:nvSpPr>
        <p:spPr>
          <a:xfrm>
            <a:off x="574232" y="514043"/>
            <a:ext cx="10800000" cy="49410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DataController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: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ControllerBase</a:t>
            </a: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private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readonly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IDataRepository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_repository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private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readonly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IProcessingStrategy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_strategy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DataController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        </a:t>
            </a:r>
            <a:r>
              <a:rPr lang="en-GB" sz="1400" dirty="0" err="1">
                <a:solidFill>
                  <a:srgbClr val="4EC9B0"/>
                </a:solidFill>
                <a:latin typeface="Consolas" panose="020B0609020204030204" pitchFamily="49" charset="0"/>
              </a:rPr>
              <a:t>IDataRepository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repository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, </a:t>
            </a:r>
          </a:p>
          <a:p>
            <a:pPr>
              <a:lnSpc>
                <a:spcPts val="1425"/>
              </a:lnSpc>
              <a:buNone/>
            </a:pP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      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IProcessingStrategy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strategy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_repository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_strategy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strategy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[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HttpPut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"{id}"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)]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IActionResult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ProcessData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int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GetById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if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==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null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NotFound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</a:t>
            </a:r>
          </a:p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strategy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Process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Save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Ok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9CF325D-DB76-789B-D1D7-37EC6BD508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3409" y="4235302"/>
            <a:ext cx="7944959" cy="2000529"/>
          </a:xfrm>
          <a:prstGeom prst="rect">
            <a:avLst/>
          </a:prstGeom>
        </p:spPr>
      </p:pic>
      <p:pic>
        <p:nvPicPr>
          <p:cNvPr id="1026" name="Picture 2" descr="Mouse PNGs for Free Download">
            <a:extLst>
              <a:ext uri="{FF2B5EF4-FFF2-40B4-BE49-F238E27FC236}">
                <a16:creationId xmlns:a16="http://schemas.microsoft.com/office/drawing/2014/main" id="{D5D141A3-9F23-060E-066D-827FE7D129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6686" y="6943341"/>
            <a:ext cx="416686" cy="416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08474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7 0.00649 L 0.09558 -0.04606 C 0.11654 -0.05532 0.13985 -0.08472 0.16237 -0.11851 C 0.18529 -0.16273 0.2017 -0.20115 0.20612 -0.24097 L 0.24219 -0.40648 " pathEditMode="fixed" rAng="18960000" ptsTypes="AAAA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84" y="-16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1574B6-629D-EB4E-11D2-BF663EE810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A478430-8B3D-D8C2-DB25-C79981A2E496}"/>
              </a:ext>
            </a:extLst>
          </p:cNvPr>
          <p:cNvSpPr txBox="1">
            <a:spLocks/>
          </p:cNvSpPr>
          <p:nvPr/>
        </p:nvSpPr>
        <p:spPr>
          <a:xfrm>
            <a:off x="574232" y="514043"/>
            <a:ext cx="10800000" cy="56592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DataController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: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ControllerBase</a:t>
            </a: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private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readonly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IDataRepository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_repository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private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readonly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IProcessingStrategy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_strategy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DataController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IDataRepository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</a:p>
          <a:p>
            <a:pPr>
              <a:lnSpc>
                <a:spcPts val="1425"/>
              </a:lnSpc>
              <a:buNone/>
            </a:pP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      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IProcessingStrategy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strategy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_repository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_strategy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strategy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[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HttpPut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"{id}"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)]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IActionResult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ProcessData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int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GetById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if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==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null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NotFound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</a:t>
            </a:r>
          </a:p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Processing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ProcessByAdding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Save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Ok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pPr>
              <a:lnSpc>
                <a:spcPts val="1425"/>
              </a:lnSpc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pic>
        <p:nvPicPr>
          <p:cNvPr id="1026" name="Picture 2" descr="Mouse PNGs for Free Download">
            <a:extLst>
              <a:ext uri="{FF2B5EF4-FFF2-40B4-BE49-F238E27FC236}">
                <a16:creationId xmlns:a16="http://schemas.microsoft.com/office/drawing/2014/main" id="{65E91ABB-449E-06B9-68B5-66BB07C1D6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6686" y="6943341"/>
            <a:ext cx="416686" cy="416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83171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BC1254-861E-9C23-FB1A-5E1C737000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054BE35-33CD-62C1-369F-D3ADDFC3C76B}"/>
              </a:ext>
            </a:extLst>
          </p:cNvPr>
          <p:cNvSpPr txBox="1">
            <a:spLocks/>
          </p:cNvSpPr>
          <p:nvPr/>
        </p:nvSpPr>
        <p:spPr>
          <a:xfrm>
            <a:off x="574232" y="514043"/>
            <a:ext cx="10800000" cy="56592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DataController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: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ControllerBase</a:t>
            </a: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private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readonly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IDataRepository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_repository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private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readonly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IProcessingStrategy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_strategy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DataController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IDataRepository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</a:p>
          <a:p>
            <a:pPr>
              <a:lnSpc>
                <a:spcPts val="1425"/>
              </a:lnSpc>
              <a:buNone/>
            </a:pP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      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IProcessingStrategy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strategy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_repository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_strategy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strategy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[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HttpPut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"{id}"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)]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IActionResult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ProcessData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int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GetById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if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==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null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NotFound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</a:t>
            </a:r>
          </a:p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processed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Processing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ProcessByAdding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Save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processed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Ok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processed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pPr>
              <a:lnSpc>
                <a:spcPts val="1425"/>
              </a:lnSpc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pic>
        <p:nvPicPr>
          <p:cNvPr id="1026" name="Picture 2" descr="Mouse PNGs for Free Download">
            <a:extLst>
              <a:ext uri="{FF2B5EF4-FFF2-40B4-BE49-F238E27FC236}">
                <a16:creationId xmlns:a16="http://schemas.microsoft.com/office/drawing/2014/main" id="{044810AD-B92C-23C7-3EED-F3A6294556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6686" y="6943341"/>
            <a:ext cx="416686" cy="416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37778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F602A70-A069-82B7-D3DE-9102A57617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9F726F5-05AC-1EA6-1DFA-4CCB62DA1AD7}"/>
              </a:ext>
            </a:extLst>
          </p:cNvPr>
          <p:cNvSpPr txBox="1">
            <a:spLocks/>
          </p:cNvSpPr>
          <p:nvPr/>
        </p:nvSpPr>
        <p:spPr>
          <a:xfrm>
            <a:off x="574232" y="514043"/>
            <a:ext cx="5091277" cy="56592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DataController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: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ControllerBase</a:t>
            </a: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private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readonly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IDataRepository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_repository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DataController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IDataRepository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_repository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 </a:t>
            </a: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</a:pPr>
            <a:endParaRPr lang="en-GB" sz="1400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pPr>
              <a:lnSpc>
                <a:spcPts val="1425"/>
              </a:lnSpc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pic>
        <p:nvPicPr>
          <p:cNvPr id="1026" name="Picture 2" descr="Mouse PNGs for Free Download">
            <a:extLst>
              <a:ext uri="{FF2B5EF4-FFF2-40B4-BE49-F238E27FC236}">
                <a16:creationId xmlns:a16="http://schemas.microsoft.com/office/drawing/2014/main" id="{2968414E-CF5E-3238-0EA0-2BEEF078A5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6686" y="6943341"/>
            <a:ext cx="416686" cy="416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AD36543-4663-ADA5-F353-D8876F23E29C}"/>
              </a:ext>
            </a:extLst>
          </p:cNvPr>
          <p:cNvSpPr txBox="1">
            <a:spLocks/>
          </p:cNvSpPr>
          <p:nvPr/>
        </p:nvSpPr>
        <p:spPr>
          <a:xfrm>
            <a:off x="575733" y="2294466"/>
            <a:ext cx="6324600" cy="3863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[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HttpPut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"{id}"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)]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IActionResult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ProcessData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int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GetById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if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==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null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NotFound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</a:t>
            </a:r>
          </a:p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processed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Processing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ProcessByAdding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Save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processed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Ok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processed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  <a:p>
            <a:pPr>
              <a:lnSpc>
                <a:spcPts val="1425"/>
              </a:lnSpc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5888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5FB6A8-8D6B-43B6-54B0-87EED60891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FCD64AF-EDB8-46A9-AD08-2E60001FA8F9}"/>
              </a:ext>
            </a:extLst>
          </p:cNvPr>
          <p:cNvSpPr txBox="1">
            <a:spLocks/>
          </p:cNvSpPr>
          <p:nvPr/>
        </p:nvSpPr>
        <p:spPr>
          <a:xfrm>
            <a:off x="-1" y="0"/>
            <a:ext cx="6096001" cy="3863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[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HttpPut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"{id}"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)]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IActionResult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ProcessData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int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GetById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if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==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null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NotFound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</a:t>
            </a:r>
          </a:p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 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processed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Processing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ProcessByAdding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Save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processed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Ok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processed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  <a:p>
            <a:pPr>
              <a:lnSpc>
                <a:spcPts val="1425"/>
              </a:lnSpc>
            </a:pP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pic>
        <p:nvPicPr>
          <p:cNvPr id="1026" name="Picture 2" descr="Mouse PNGs for Free Download">
            <a:extLst>
              <a:ext uri="{FF2B5EF4-FFF2-40B4-BE49-F238E27FC236}">
                <a16:creationId xmlns:a16="http://schemas.microsoft.com/office/drawing/2014/main" id="{148259E9-D793-2104-EBAA-77AACE9548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6686" y="6943341"/>
            <a:ext cx="416686" cy="416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4E445AD-A06B-8557-3D31-3E34FCFA3EFA}"/>
              </a:ext>
            </a:extLst>
          </p:cNvPr>
          <p:cNvSpPr txBox="1"/>
          <p:nvPr/>
        </p:nvSpPr>
        <p:spPr>
          <a:xfrm>
            <a:off x="1472937" y="3429000"/>
            <a:ext cx="8717437" cy="33252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[</a:t>
            </a:r>
            <a:r>
              <a:rPr lang="en-GB" sz="1400" b="0" dirty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Test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]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void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ProcessData_ShouldReturnOkWithProcessedEntity_WhenEntityExists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        // Arrange</a:t>
            </a: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entityId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1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new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DataEntity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entityId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Value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10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};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repositoryMock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Setup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=&gt;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GetById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entityId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)).</a:t>
            </a:r>
            <a:r>
              <a:rPr lang="en-GB" sz="1400" b="0" dirty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Returns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strategyMock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Setup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=&gt;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Process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)).</a:t>
            </a:r>
            <a:r>
              <a:rPr lang="en-GB" sz="1400" b="0" dirty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Callback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(() =&gt;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Value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*=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2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        // Act</a:t>
            </a: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result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controller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ProcessData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entityId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as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OkObjectResult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        // Assert</a:t>
            </a: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Assert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IsNotNull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result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Assert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AreEqual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200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result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StatusCode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Assert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AreEqual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20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((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DataEntity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result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Value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).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Value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repositoryMock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Verify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=&gt;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r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Save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),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Times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Once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9769B66-68A0-0B1F-4816-CB5F9C6613E6}"/>
              </a:ext>
            </a:extLst>
          </p:cNvPr>
          <p:cNvSpPr txBox="1"/>
          <p:nvPr/>
        </p:nvSpPr>
        <p:spPr>
          <a:xfrm>
            <a:off x="5743281" y="542627"/>
            <a:ext cx="6301818" cy="20685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[</a:t>
            </a:r>
            <a:r>
              <a:rPr lang="en-GB" sz="1400" b="0" dirty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Test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]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void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Processing_ProcessByAdding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(){</a:t>
            </a: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        // Arrange</a:t>
            </a: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new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GB" sz="1400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DataEntity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Id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1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Value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5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};</a:t>
            </a:r>
          </a:p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        // Act</a:t>
            </a: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dirty="0">
                <a:solidFill>
                  <a:srgbClr val="9CDCFE"/>
                </a:solidFill>
                <a:latin typeface="Consolas" panose="020B0609020204030204" pitchFamily="49" charset="0"/>
              </a:rPr>
              <a:t>entity</a:t>
            </a:r>
            <a:r>
              <a:rPr lang="en-GB" sz="1400" dirty="0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GB" sz="1400" dirty="0" err="1">
                <a:solidFill>
                  <a:srgbClr val="4EC9B0"/>
                </a:solidFill>
                <a:latin typeface="Consolas" panose="020B0609020204030204" pitchFamily="49" charset="0"/>
              </a:rPr>
              <a:t>Processing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ProcessByAdding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  <a:buNone/>
            </a:pPr>
            <a:b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GB" sz="1400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        // Assert</a:t>
            </a:r>
            <a:endParaRPr lang="en-GB" sz="1400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pPr>
              <a:lnSpc>
                <a:spcPts val="1425"/>
              </a:lnSpc>
              <a:buNone/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Assert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AreEqual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GB" sz="1400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7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entity</a:t>
            </a:r>
            <a:r>
              <a:rPr lang="en-GB" sz="1400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GB" sz="1400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Value</a:t>
            </a: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pPr>
              <a:lnSpc>
                <a:spcPts val="1425"/>
              </a:lnSpc>
            </a:pPr>
            <a:r>
              <a:rPr lang="en-GB" sz="1400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9390238-BA1C-5CA0-AC66-CE6EC3AD4FF6}"/>
              </a:ext>
            </a:extLst>
          </p:cNvPr>
          <p:cNvSpPr/>
          <p:nvPr/>
        </p:nvSpPr>
        <p:spPr>
          <a:xfrm>
            <a:off x="2412274" y="1696720"/>
            <a:ext cx="3561806" cy="37592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4F143EA-93F8-E6A1-684B-8C40B06123B3}"/>
              </a:ext>
            </a:extLst>
          </p:cNvPr>
          <p:cNvSpPr txBox="1"/>
          <p:nvPr/>
        </p:nvSpPr>
        <p:spPr>
          <a:xfrm>
            <a:off x="9577182" y="4642009"/>
            <a:ext cx="2614818" cy="2215991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r"/>
            <a:r>
              <a:rPr lang="en-US" sz="13800" dirty="0"/>
              <a:t>🦖</a:t>
            </a:r>
            <a:endParaRPr lang="en-GB" sz="13800" dirty="0"/>
          </a:p>
        </p:txBody>
      </p:sp>
    </p:spTree>
    <p:extLst>
      <p:ext uri="{BB962C8B-B14F-4D97-AF65-F5344CB8AC3E}">
        <p14:creationId xmlns:p14="http://schemas.microsoft.com/office/powerpoint/2010/main" val="33263673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Wo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 animBg="1"/>
      <p:bldP spid="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C10DC554-FBDB-6AA5-52F8-17A30A638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167" y="319775"/>
            <a:ext cx="1296529" cy="1338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Json file - Free interface icons">
            <a:extLst>
              <a:ext uri="{FF2B5EF4-FFF2-40B4-BE49-F238E27FC236}">
                <a16:creationId xmlns:a16="http://schemas.microsoft.com/office/drawing/2014/main" id="{E7C36A8C-DE30-8E56-E9DE-E55BC4211C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4007"/>
            <a:ext cx="1395167" cy="1395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9BF14024-BCD6-AEB2-5AE3-CD0412A6D1AD}"/>
              </a:ext>
            </a:extLst>
          </p:cNvPr>
          <p:cNvCxnSpPr>
            <a:cxnSpLocks/>
          </p:cNvCxnSpPr>
          <p:nvPr/>
        </p:nvCxnSpPr>
        <p:spPr>
          <a:xfrm>
            <a:off x="213360" y="2646837"/>
            <a:ext cx="11419840" cy="0"/>
          </a:xfrm>
          <a:prstGeom prst="straightConnector1">
            <a:avLst/>
          </a:prstGeom>
          <a:ln w="12700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8" name="Picture 2">
            <a:extLst>
              <a:ext uri="{FF2B5EF4-FFF2-40B4-BE49-F238E27FC236}">
                <a16:creationId xmlns:a16="http://schemas.microsoft.com/office/drawing/2014/main" id="{A326E38E-A051-EAF6-6E95-A057B51336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5016" y="417947"/>
            <a:ext cx="1296529" cy="1338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Json file - Free interface icons">
            <a:extLst>
              <a:ext uri="{FF2B5EF4-FFF2-40B4-BE49-F238E27FC236}">
                <a16:creationId xmlns:a16="http://schemas.microsoft.com/office/drawing/2014/main" id="{4A82177A-20D5-1629-1FA3-B595ADA42D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0979" y="319775"/>
            <a:ext cx="1395167" cy="1395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9DBCE053-DD31-36CA-D00B-43127980AFC5}"/>
              </a:ext>
            </a:extLst>
          </p:cNvPr>
          <p:cNvSpPr txBox="1"/>
          <p:nvPr/>
        </p:nvSpPr>
        <p:spPr>
          <a:xfrm>
            <a:off x="1299620" y="1443817"/>
            <a:ext cx="60944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I/O</a:t>
            </a:r>
            <a:endParaRPr lang="en-GB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B063F02-C6EE-6E0A-BBA4-81F05BDD5A3B}"/>
              </a:ext>
            </a:extLst>
          </p:cNvPr>
          <p:cNvSpPr txBox="1"/>
          <p:nvPr/>
        </p:nvSpPr>
        <p:spPr>
          <a:xfrm>
            <a:off x="10171814" y="1590974"/>
            <a:ext cx="60944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I/O</a:t>
            </a:r>
            <a:endParaRPr lang="en-GB" dirty="0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3EAC40C9-7C29-1219-CF19-5A2D8F7D4435}"/>
              </a:ext>
            </a:extLst>
          </p:cNvPr>
          <p:cNvSpPr/>
          <p:nvPr/>
        </p:nvSpPr>
        <p:spPr>
          <a:xfrm>
            <a:off x="311714" y="3333370"/>
            <a:ext cx="11688603" cy="352463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Processing</a:t>
            </a:r>
            <a:endParaRPr lang="en-GB" dirty="0"/>
          </a:p>
        </p:txBody>
      </p:sp>
      <p:pic>
        <p:nvPicPr>
          <p:cNvPr id="1050" name="Picture 26" descr="Free Man Welding photo and picture">
            <a:extLst>
              <a:ext uri="{FF2B5EF4-FFF2-40B4-BE49-F238E27FC236}">
                <a16:creationId xmlns:a16="http://schemas.microsoft.com/office/drawing/2014/main" id="{0D5810F1-C422-3210-8B16-7F1D690A70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032"/>
          <a:stretch/>
        </p:blipFill>
        <p:spPr bwMode="auto">
          <a:xfrm>
            <a:off x="1996999" y="3637430"/>
            <a:ext cx="3281679" cy="3028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Free Christmas Background Child photo and picture">
            <a:extLst>
              <a:ext uri="{FF2B5EF4-FFF2-40B4-BE49-F238E27FC236}">
                <a16:creationId xmlns:a16="http://schemas.microsoft.com/office/drawing/2014/main" id="{2E4BB787-FBE5-E1DF-5919-F7C94543D2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569"/>
          <a:stretch/>
        </p:blipFill>
        <p:spPr bwMode="auto">
          <a:xfrm>
            <a:off x="5462546" y="3623180"/>
            <a:ext cx="2846779" cy="3042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>
            <a:extLst>
              <a:ext uri="{FF2B5EF4-FFF2-40B4-BE49-F238E27FC236}">
                <a16:creationId xmlns:a16="http://schemas.microsoft.com/office/drawing/2014/main" id="{7DEFD165-1D1D-E246-9807-B6D9C11371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34"/>
          <a:stretch/>
        </p:blipFill>
        <p:spPr bwMode="auto">
          <a:xfrm>
            <a:off x="8468654" y="3606268"/>
            <a:ext cx="2747685" cy="3059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A7E8BE9A-597C-DE92-CA3E-6BB60EDEB7A7}"/>
              </a:ext>
            </a:extLst>
          </p:cNvPr>
          <p:cNvCxnSpPr>
            <a:cxnSpLocks/>
          </p:cNvCxnSpPr>
          <p:nvPr/>
        </p:nvCxnSpPr>
        <p:spPr>
          <a:xfrm>
            <a:off x="1100821" y="1844197"/>
            <a:ext cx="0" cy="1673838"/>
          </a:xfrm>
          <a:prstGeom prst="straightConnector1">
            <a:avLst/>
          </a:prstGeom>
          <a:ln w="127000">
            <a:solidFill>
              <a:srgbClr val="FFC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E5093B1-480B-9532-4424-0E095FFA8626}"/>
              </a:ext>
            </a:extLst>
          </p:cNvPr>
          <p:cNvCxnSpPr>
            <a:cxnSpLocks/>
          </p:cNvCxnSpPr>
          <p:nvPr/>
        </p:nvCxnSpPr>
        <p:spPr>
          <a:xfrm flipV="1">
            <a:off x="10801560" y="1844197"/>
            <a:ext cx="0" cy="1673838"/>
          </a:xfrm>
          <a:prstGeom prst="straightConnector1">
            <a:avLst/>
          </a:prstGeom>
          <a:ln w="127000">
            <a:solidFill>
              <a:srgbClr val="FFC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58C3FF26-248F-8EE3-A036-27719E2E1FB9}"/>
              </a:ext>
            </a:extLst>
          </p:cNvPr>
          <p:cNvCxnSpPr>
            <a:cxnSpLocks/>
          </p:cNvCxnSpPr>
          <p:nvPr/>
        </p:nvCxnSpPr>
        <p:spPr>
          <a:xfrm flipV="1">
            <a:off x="10049720" y="1844197"/>
            <a:ext cx="0" cy="1673838"/>
          </a:xfrm>
          <a:prstGeom prst="straightConnector1">
            <a:avLst/>
          </a:prstGeom>
          <a:ln w="127000">
            <a:solidFill>
              <a:srgbClr val="FFC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E3FD0F3D-5FC6-9601-8E2A-D6357389B4DD}"/>
              </a:ext>
            </a:extLst>
          </p:cNvPr>
          <p:cNvCxnSpPr>
            <a:cxnSpLocks/>
          </p:cNvCxnSpPr>
          <p:nvPr/>
        </p:nvCxnSpPr>
        <p:spPr>
          <a:xfrm>
            <a:off x="1706880" y="1853233"/>
            <a:ext cx="0" cy="1673838"/>
          </a:xfrm>
          <a:prstGeom prst="straightConnector1">
            <a:avLst/>
          </a:prstGeom>
          <a:ln w="127000">
            <a:solidFill>
              <a:srgbClr val="FFC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A46E92D8-9BE9-FAAE-A648-672E7A2A93FC}"/>
              </a:ext>
            </a:extLst>
          </p:cNvPr>
          <p:cNvSpPr txBox="1"/>
          <p:nvPr/>
        </p:nvSpPr>
        <p:spPr>
          <a:xfrm>
            <a:off x="8695266" y="0"/>
            <a:ext cx="3496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Biohacking w </a:t>
            </a:r>
            <a:r>
              <a:rPr lang="en-US" i="1" dirty="0" err="1"/>
              <a:t>zespołach</a:t>
            </a:r>
            <a:r>
              <a:rPr lang="en-US" i="1" dirty="0"/>
              <a:t> </a:t>
            </a:r>
            <a:r>
              <a:rPr lang="en-US" i="1" dirty="0" err="1"/>
              <a:t>zwinnych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6910310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692A52-8E54-600F-2E90-9076A7D8B9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7131" y="1630890"/>
            <a:ext cx="4732869" cy="4351338"/>
          </a:xfrm>
        </p:spPr>
        <p:txBody>
          <a:bodyPr/>
          <a:lstStyle/>
          <a:p>
            <a:pPr marL="0" indent="0">
              <a:buNone/>
            </a:pPr>
            <a:r>
              <a:rPr lang="en-US" b="1" dirty="0" err="1"/>
              <a:t>Kod</a:t>
            </a:r>
            <a:r>
              <a:rPr lang="en-US" b="1" dirty="0"/>
              <a:t> to </a:t>
            </a:r>
            <a:r>
              <a:rPr lang="en-US" b="1" dirty="0" err="1"/>
              <a:t>też</a:t>
            </a:r>
            <a:r>
              <a:rPr lang="en-US" b="1" dirty="0"/>
              <a:t> </a:t>
            </a:r>
            <a:r>
              <a:rPr lang="en-US" b="1" dirty="0" err="1"/>
              <a:t>komunikacja</a:t>
            </a:r>
            <a:endParaRPr lang="en-US" b="1" dirty="0"/>
          </a:p>
          <a:p>
            <a:endParaRPr lang="en-US" dirty="0"/>
          </a:p>
          <a:p>
            <a:r>
              <a:rPr lang="pl-PL" dirty="0"/>
              <a:t>Ludzie</a:t>
            </a:r>
            <a:r>
              <a:rPr lang="en-US" dirty="0"/>
              <a:t>, </a:t>
            </a:r>
            <a:r>
              <a:rPr lang="en-US" dirty="0" err="1"/>
              <a:t>nie</a:t>
            </a:r>
            <a:r>
              <a:rPr lang="en-US" dirty="0"/>
              <a:t> </a:t>
            </a:r>
            <a:r>
              <a:rPr lang="pl-PL" dirty="0"/>
              <a:t>paradygmaty</a:t>
            </a:r>
          </a:p>
          <a:p>
            <a:endParaRPr lang="en-US" dirty="0"/>
          </a:p>
          <a:p>
            <a:r>
              <a:rPr lang="pl-PL" dirty="0"/>
              <a:t>Myślenie kosztuje</a:t>
            </a:r>
          </a:p>
          <a:p>
            <a:pPr lvl="1"/>
            <a:r>
              <a:rPr lang="pl-PL" dirty="0"/>
              <a:t>Optymalizuj koszty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928FB19F-46B1-BEB9-26E0-9DE59F1A38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398" y="640166"/>
            <a:ext cx="6823604" cy="5577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8CD22FA-901F-5F75-206D-AFB6C088E30B}"/>
              </a:ext>
            </a:extLst>
          </p:cNvPr>
          <p:cNvSpPr txBox="1"/>
          <p:nvPr/>
        </p:nvSpPr>
        <p:spPr>
          <a:xfrm>
            <a:off x="8695266" y="0"/>
            <a:ext cx="3496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Biohacking w </a:t>
            </a:r>
            <a:r>
              <a:rPr lang="en-US" i="1" dirty="0" err="1"/>
              <a:t>zespołach</a:t>
            </a:r>
            <a:r>
              <a:rPr lang="en-US" i="1" dirty="0"/>
              <a:t> </a:t>
            </a:r>
            <a:r>
              <a:rPr lang="en-US" i="1" dirty="0" err="1"/>
              <a:t>zwinnych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573182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F1338F1E-0E55-095D-C28F-195D76D56837}"/>
              </a:ext>
            </a:extLst>
          </p:cNvPr>
          <p:cNvSpPr txBox="1"/>
          <p:nvPr/>
        </p:nvSpPr>
        <p:spPr>
          <a:xfrm>
            <a:off x="6096094" y="2171942"/>
            <a:ext cx="5761953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n-GB" sz="2000" dirty="0" err="1">
                <a:solidFill>
                  <a:srgbClr val="444444"/>
                </a:solidFill>
                <a:latin typeface="Times New Roman" panose="02020603050405020304" pitchFamily="18" charset="0"/>
              </a:rPr>
              <a:t>n</a:t>
            </a:r>
            <a:r>
              <a:rPr lang="en-GB" sz="2000" b="0" i="0" dirty="0" err="1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ajwiększym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GB" sz="2000" b="0" i="0" dirty="0" err="1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drapieżnikiem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GB" sz="2000" b="0" i="0" dirty="0" err="1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dla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GB" sz="2000" b="0" i="0" dirty="0" err="1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gruga</a:t>
            </a:r>
            <a:r>
              <a:rPr lang="en-GB" sz="2000" dirty="0">
                <a:solidFill>
                  <a:srgbClr val="444444"/>
                </a:solidFill>
                <a:latin typeface="Times New Roman" panose="02020603050405020304" pitchFamily="18" charset="0"/>
              </a:rPr>
              <a:t> jest </a:t>
            </a:r>
            <a:r>
              <a:rPr lang="en-GB" sz="2000" dirty="0" err="1">
                <a:solidFill>
                  <a:srgbClr val="444444"/>
                </a:solidFill>
                <a:latin typeface="Times New Roman" panose="02020603050405020304" pitchFamily="18" charset="0"/>
              </a:rPr>
              <a:t>złożoność</a:t>
            </a:r>
            <a:endParaRPr lang="en-GB" sz="2000" b="0" i="0" dirty="0">
              <a:solidFill>
                <a:srgbClr val="444444"/>
              </a:solidFill>
              <a:effectLst/>
              <a:latin typeface="Times New Roman" panose="02020603050405020304" pitchFamily="18" charset="0"/>
            </a:endParaRPr>
          </a:p>
          <a:p>
            <a:pPr algn="l">
              <a:buNone/>
            </a:pPr>
            <a:endParaRPr lang="en-GB" sz="2000" b="0" i="0" dirty="0">
              <a:solidFill>
                <a:srgbClr val="444444"/>
              </a:solidFill>
              <a:effectLst/>
              <a:latin typeface="Times New Roman" panose="02020603050405020304" pitchFamily="18" charset="0"/>
            </a:endParaRPr>
          </a:p>
          <a:p>
            <a:pPr algn="l">
              <a:buNone/>
            </a:pPr>
            <a:r>
              <a:rPr lang="en-GB" sz="2000" dirty="0" err="1">
                <a:solidFill>
                  <a:srgbClr val="444444"/>
                </a:solidFill>
                <a:latin typeface="Times New Roman" panose="02020603050405020304" pitchFamily="18" charset="0"/>
              </a:rPr>
              <a:t>z</a:t>
            </a:r>
            <a:r>
              <a:rPr lang="en-GB" sz="2000" b="0" i="0" dirty="0" err="1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łożoność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GB" sz="2000" b="0" i="0" dirty="0" err="1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zła</a:t>
            </a:r>
            <a:endParaRPr lang="en-GB" sz="2000" b="0" i="0" dirty="0">
              <a:solidFill>
                <a:srgbClr val="444444"/>
              </a:solidFill>
              <a:effectLst/>
              <a:latin typeface="Times New Roman" panose="02020603050405020304" pitchFamily="18" charset="0"/>
            </a:endParaRPr>
          </a:p>
          <a:p>
            <a:pPr algn="l">
              <a:buNone/>
            </a:pPr>
            <a:endParaRPr lang="en-GB" sz="2000" dirty="0">
              <a:solidFill>
                <a:srgbClr val="444444"/>
              </a:solidFill>
              <a:latin typeface="Times New Roman" panose="02020603050405020304" pitchFamily="18" charset="0"/>
            </a:endParaRPr>
          </a:p>
          <a:p>
            <a:pPr algn="l">
              <a:buNone/>
            </a:pPr>
            <a:r>
              <a:rPr lang="en-GB" sz="2000" dirty="0" err="1">
                <a:solidFill>
                  <a:srgbClr val="444444"/>
                </a:solidFill>
                <a:latin typeface="Times New Roman" panose="02020603050405020304" pitchFamily="18" charset="0"/>
              </a:rPr>
              <a:t>p</a:t>
            </a:r>
            <a:r>
              <a:rPr lang="en-GB" sz="2000" b="0" i="0" dirty="0" err="1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owtarzam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:</a:t>
            </a:r>
          </a:p>
          <a:p>
            <a:pPr algn="l">
              <a:buNone/>
            </a:pPr>
            <a:endParaRPr lang="en-GB" sz="2000" dirty="0">
              <a:solidFill>
                <a:srgbClr val="444444"/>
              </a:solidFill>
              <a:latin typeface="Times New Roman" panose="02020603050405020304" pitchFamily="18" charset="0"/>
            </a:endParaRPr>
          </a:p>
          <a:p>
            <a:pPr algn="l">
              <a:buNone/>
            </a:pPr>
            <a:r>
              <a:rPr lang="en-GB" sz="2000" dirty="0" err="1">
                <a:solidFill>
                  <a:srgbClr val="444444"/>
                </a:solidFill>
                <a:latin typeface="Times New Roman" panose="02020603050405020304" pitchFamily="18" charset="0"/>
              </a:rPr>
              <a:t>z</a:t>
            </a:r>
            <a:r>
              <a:rPr lang="en-GB" sz="2000" b="0" i="0" dirty="0" err="1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łożoność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GB" sz="2000" b="0" i="1" dirty="0" err="1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bardzo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GB" sz="2000" b="0" i="0" dirty="0" err="1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zła</a:t>
            </a:r>
            <a:endParaRPr lang="en-GB" sz="2000" b="0" i="0" dirty="0">
              <a:solidFill>
                <a:srgbClr val="444444"/>
              </a:solidFill>
              <a:effectLst/>
              <a:latin typeface="Times New Roman" panose="02020603050405020304" pitchFamily="18" charset="0"/>
            </a:endParaRPr>
          </a:p>
          <a:p>
            <a:pPr algn="l">
              <a:buNone/>
            </a:pPr>
            <a:endParaRPr lang="en-GB" sz="2000" b="0" i="0" dirty="0">
              <a:solidFill>
                <a:srgbClr val="444444"/>
              </a:solidFill>
              <a:effectLst/>
              <a:latin typeface="Times New Roman" panose="02020603050405020304" pitchFamily="18" charset="0"/>
            </a:endParaRPr>
          </a:p>
          <a:p>
            <a:pPr algn="l">
              <a:buNone/>
            </a:pPr>
            <a:r>
              <a:rPr lang="en-GB" sz="2000" b="0" i="1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ty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GB" sz="2000" b="0" i="0" dirty="0" err="1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teraz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GB" sz="2000" b="0" i="0" dirty="0" err="1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powtórz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:</a:t>
            </a:r>
          </a:p>
          <a:p>
            <a:pPr algn="l">
              <a:buNone/>
            </a:pPr>
            <a:endParaRPr lang="en-GB" sz="2000" b="0" i="0" dirty="0">
              <a:solidFill>
                <a:srgbClr val="444444"/>
              </a:solidFill>
              <a:effectLst/>
              <a:latin typeface="Times New Roman" panose="02020603050405020304" pitchFamily="18" charset="0"/>
            </a:endParaRPr>
          </a:p>
          <a:p>
            <a:pPr algn="l"/>
            <a:r>
              <a:rPr lang="en-GB" sz="2000" b="0" i="0" dirty="0" err="1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złożoność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GB" sz="2000" b="0" i="1" dirty="0" err="1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bardzo</a:t>
            </a:r>
            <a:r>
              <a:rPr lang="en-GB" sz="2000" b="0" i="1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en-GB" sz="2000" b="0" i="1" dirty="0" err="1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bardzo</a:t>
            </a:r>
            <a:r>
              <a:rPr lang="en-GB" sz="2000" b="0" i="1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GB" sz="2000" b="0" i="0" dirty="0" err="1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zła</a:t>
            </a:r>
            <a:endParaRPr lang="en-GB" sz="2000" b="0" i="0" dirty="0">
              <a:solidFill>
                <a:srgbClr val="444444"/>
              </a:solidFill>
              <a:effectLst/>
              <a:latin typeface="Times New Roman" panose="02020603050405020304" pitchFamily="18" charset="0"/>
            </a:endParaRPr>
          </a:p>
          <a:p>
            <a:pPr algn="l"/>
            <a:endParaRPr lang="en-GB" sz="2000" dirty="0">
              <a:solidFill>
                <a:srgbClr val="444444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en-GB" sz="2000" dirty="0" err="1">
                <a:solidFill>
                  <a:srgbClr val="444444"/>
                </a:solidFill>
                <a:latin typeface="Times New Roman" panose="02020603050405020304" pitchFamily="18" charset="0"/>
              </a:rPr>
              <a:t>mając</a:t>
            </a:r>
            <a:r>
              <a:rPr lang="en-GB" sz="2000" dirty="0">
                <a:solidFill>
                  <a:srgbClr val="444444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444444"/>
                </a:solidFill>
                <a:latin typeface="Times New Roman" panose="02020603050405020304" pitchFamily="18" charset="0"/>
              </a:rPr>
              <a:t>wybór</a:t>
            </a:r>
            <a:r>
              <a:rPr lang="en-GB" sz="2000" dirty="0">
                <a:solidFill>
                  <a:srgbClr val="444444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444444"/>
                </a:solidFill>
                <a:latin typeface="Times New Roman" panose="02020603050405020304" pitchFamily="18" charset="0"/>
              </a:rPr>
              <a:t>złożoność</a:t>
            </a:r>
            <a:r>
              <a:rPr lang="en-GB" sz="2000" dirty="0">
                <a:solidFill>
                  <a:srgbClr val="444444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444444"/>
                </a:solidFill>
                <a:latin typeface="Times New Roman" panose="02020603050405020304" pitchFamily="18" charset="0"/>
              </a:rPr>
              <a:t>czy</a:t>
            </a:r>
            <a:r>
              <a:rPr lang="en-GB" sz="2000" dirty="0">
                <a:solidFill>
                  <a:srgbClr val="444444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444444"/>
                </a:solidFill>
                <a:latin typeface="Times New Roman" panose="02020603050405020304" pitchFamily="18" charset="0"/>
              </a:rPr>
              <a:t>jeden</a:t>
            </a:r>
            <a:r>
              <a:rPr lang="en-GB" sz="2000" dirty="0">
                <a:solidFill>
                  <a:srgbClr val="444444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444444"/>
                </a:solidFill>
                <a:latin typeface="Times New Roman" panose="02020603050405020304" pitchFamily="18" charset="0"/>
              </a:rPr>
              <a:t>na</a:t>
            </a:r>
            <a:r>
              <a:rPr lang="en-GB" sz="2000" dirty="0">
                <a:solidFill>
                  <a:srgbClr val="444444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444444"/>
                </a:solidFill>
                <a:latin typeface="Times New Roman" panose="02020603050405020304" pitchFamily="18" charset="0"/>
              </a:rPr>
              <a:t>jeden</a:t>
            </a:r>
            <a:r>
              <a:rPr lang="en-GB" sz="2000" dirty="0">
                <a:solidFill>
                  <a:srgbClr val="444444"/>
                </a:solidFill>
                <a:latin typeface="Times New Roman" panose="02020603050405020304" pitchFamily="18" charset="0"/>
              </a:rPr>
              <a:t> z t-</a:t>
            </a:r>
            <a:r>
              <a:rPr lang="en-GB" sz="2000" dirty="0" err="1">
                <a:solidFill>
                  <a:srgbClr val="444444"/>
                </a:solidFill>
                <a:latin typeface="Times New Roman" panose="02020603050405020304" pitchFamily="18" charset="0"/>
              </a:rPr>
              <a:t>rexem</a:t>
            </a:r>
            <a:r>
              <a:rPr lang="en-GB" sz="2000" dirty="0">
                <a:solidFill>
                  <a:srgbClr val="444444"/>
                </a:solidFill>
                <a:latin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rgbClr val="444444"/>
                </a:solidFill>
                <a:latin typeface="Times New Roman" panose="02020603050405020304" pitchFamily="18" charset="0"/>
              </a:rPr>
              <a:t>grug</a:t>
            </a:r>
            <a:r>
              <a:rPr lang="en-GB" sz="2000" dirty="0">
                <a:solidFill>
                  <a:srgbClr val="444444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444444"/>
                </a:solidFill>
                <a:latin typeface="Times New Roman" panose="02020603050405020304" pitchFamily="18" charset="0"/>
              </a:rPr>
              <a:t>wybiera</a:t>
            </a:r>
            <a:r>
              <a:rPr lang="en-GB" sz="2000" dirty="0">
                <a:solidFill>
                  <a:srgbClr val="444444"/>
                </a:solidFill>
                <a:latin typeface="Times New Roman" panose="02020603050405020304" pitchFamily="18" charset="0"/>
              </a:rPr>
              <a:t> t-</a:t>
            </a:r>
            <a:r>
              <a:rPr lang="en-GB" sz="2000" dirty="0" err="1">
                <a:solidFill>
                  <a:srgbClr val="444444"/>
                </a:solidFill>
                <a:latin typeface="Times New Roman" panose="02020603050405020304" pitchFamily="18" charset="0"/>
              </a:rPr>
              <a:t>rexa</a:t>
            </a:r>
            <a:r>
              <a:rPr lang="en-GB" sz="2000" dirty="0">
                <a:solidFill>
                  <a:srgbClr val="444444"/>
                </a:solidFill>
                <a:latin typeface="Times New Roman" panose="02020603050405020304" pitchFamily="18" charset="0"/>
              </a:rPr>
              <a:t>: </a:t>
            </a:r>
            <a:r>
              <a:rPr lang="en-GB" sz="2000" b="0" i="0" dirty="0" err="1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grug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GB" sz="2000" b="0" i="0" dirty="0" err="1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przynajmniej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GB" sz="2000" b="0" i="0" dirty="0" err="1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widzi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 t-</a:t>
            </a:r>
            <a:r>
              <a:rPr lang="en-GB" sz="2000" b="0" i="0" dirty="0" err="1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rexa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E438B2-1310-BEE8-7A5C-7C21F4E46F08}"/>
              </a:ext>
            </a:extLst>
          </p:cNvPr>
          <p:cNvSpPr txBox="1"/>
          <p:nvPr/>
        </p:nvSpPr>
        <p:spPr>
          <a:xfrm>
            <a:off x="333953" y="2171943"/>
            <a:ext cx="5567226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apex predator of </a:t>
            </a:r>
            <a:r>
              <a:rPr lang="en-GB" sz="2000" b="0" i="0" dirty="0" err="1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grug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 is complexity</a:t>
            </a:r>
          </a:p>
          <a:p>
            <a:pPr algn="l">
              <a:buNone/>
            </a:pPr>
            <a:endParaRPr lang="en-GB" sz="2000" b="0" i="0" dirty="0">
              <a:solidFill>
                <a:srgbClr val="444444"/>
              </a:solidFill>
              <a:effectLst/>
              <a:latin typeface="Times New Roman" panose="02020603050405020304" pitchFamily="18" charset="0"/>
            </a:endParaRPr>
          </a:p>
          <a:p>
            <a:pPr algn="l">
              <a:buNone/>
            </a:pP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complexity bad</a:t>
            </a:r>
          </a:p>
          <a:p>
            <a:pPr algn="l">
              <a:buNone/>
            </a:pPr>
            <a:endParaRPr lang="en-GB" sz="2000" b="0" i="0" dirty="0">
              <a:solidFill>
                <a:srgbClr val="444444"/>
              </a:solidFill>
              <a:effectLst/>
              <a:latin typeface="Times New Roman" panose="02020603050405020304" pitchFamily="18" charset="0"/>
            </a:endParaRPr>
          </a:p>
          <a:p>
            <a:pPr algn="l">
              <a:buNone/>
            </a:pP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say again:</a:t>
            </a:r>
          </a:p>
          <a:p>
            <a:pPr algn="l">
              <a:buNone/>
            </a:pPr>
            <a:endParaRPr lang="en-GB" sz="2000" b="0" i="0" dirty="0">
              <a:solidFill>
                <a:srgbClr val="444444"/>
              </a:solidFill>
              <a:effectLst/>
              <a:latin typeface="Times New Roman" panose="02020603050405020304" pitchFamily="18" charset="0"/>
            </a:endParaRPr>
          </a:p>
          <a:p>
            <a:pPr algn="l">
              <a:buNone/>
            </a:pP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complexity </a:t>
            </a:r>
            <a:r>
              <a:rPr lang="en-GB" sz="2000" b="0" i="1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very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 bad</a:t>
            </a:r>
          </a:p>
          <a:p>
            <a:pPr algn="l">
              <a:buNone/>
            </a:pPr>
            <a:endParaRPr lang="en-GB" sz="2000" b="0" i="0" dirty="0">
              <a:solidFill>
                <a:srgbClr val="444444"/>
              </a:solidFill>
              <a:effectLst/>
              <a:latin typeface="Times New Roman" panose="02020603050405020304" pitchFamily="18" charset="0"/>
            </a:endParaRPr>
          </a:p>
          <a:p>
            <a:pPr algn="l">
              <a:buNone/>
            </a:pPr>
            <a:r>
              <a:rPr lang="en-GB" sz="2000" b="0" i="1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you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 say now:</a:t>
            </a:r>
          </a:p>
          <a:p>
            <a:pPr algn="l">
              <a:buNone/>
            </a:pPr>
            <a:endParaRPr lang="en-GB" sz="2000" b="0" i="0" dirty="0">
              <a:solidFill>
                <a:srgbClr val="444444"/>
              </a:solidFill>
              <a:effectLst/>
              <a:latin typeface="Times New Roman" panose="02020603050405020304" pitchFamily="18" charset="0"/>
            </a:endParaRPr>
          </a:p>
          <a:p>
            <a:pPr algn="l"/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complexity </a:t>
            </a:r>
            <a:r>
              <a:rPr lang="en-GB" sz="2000" b="0" i="1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very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, </a:t>
            </a:r>
            <a:r>
              <a:rPr lang="en-GB" sz="2000" b="0" i="1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very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 bad</a:t>
            </a:r>
          </a:p>
          <a:p>
            <a:pPr algn="l"/>
            <a:endParaRPr lang="en-GB" sz="2000" dirty="0">
              <a:solidFill>
                <a:srgbClr val="444444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given choice between complexity or one on one against t-rex, </a:t>
            </a:r>
            <a:r>
              <a:rPr lang="en-GB" sz="2000" b="0" i="0" dirty="0" err="1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grug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 take t-rex: at least </a:t>
            </a:r>
            <a:r>
              <a:rPr lang="en-GB" sz="2000" b="0" i="0" dirty="0" err="1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grug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</a:rPr>
              <a:t> see t-rex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337EA8F-DBB3-E228-4D21-58442A315D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5509" y="0"/>
            <a:ext cx="8992855" cy="180047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162F938-91DE-64F0-88E5-4890D85C9F5E}"/>
              </a:ext>
            </a:extLst>
          </p:cNvPr>
          <p:cNvSpPr txBox="1"/>
          <p:nvPr/>
        </p:nvSpPr>
        <p:spPr>
          <a:xfrm>
            <a:off x="824147" y="715572"/>
            <a:ext cx="60944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 err="1"/>
              <a:t>grugbrain.dev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0061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705AC-7315-383B-14F3-C25E873D9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Podsumowanie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A26C02-5EA3-AACE-4DF4-797836F951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Ludzie są ważni</a:t>
            </a:r>
          </a:p>
          <a:p>
            <a:r>
              <a:rPr lang="pl-PL" dirty="0"/>
              <a:t>Ludzie są różni</a:t>
            </a:r>
          </a:p>
          <a:p>
            <a:r>
              <a:rPr lang="en-US" dirty="0" err="1"/>
              <a:t>Komunikacja</a:t>
            </a:r>
            <a:r>
              <a:rPr lang="en-US" dirty="0"/>
              <a:t> </a:t>
            </a:r>
            <a:r>
              <a:rPr lang="en-US" b="1" dirty="0" err="1"/>
              <a:t>zawsze</a:t>
            </a:r>
            <a:r>
              <a:rPr lang="en-US" dirty="0"/>
              <a:t> jest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warunkach</a:t>
            </a:r>
            <a:r>
              <a:rPr lang="en-US" dirty="0"/>
              <a:t> </a:t>
            </a:r>
            <a:r>
              <a:rPr lang="en-US" dirty="0" err="1"/>
              <a:t>odbiorcy</a:t>
            </a:r>
            <a:endParaRPr lang="en-US" dirty="0"/>
          </a:p>
          <a:p>
            <a:r>
              <a:rPr lang="en-US" dirty="0" err="1"/>
              <a:t>Kod</a:t>
            </a:r>
            <a:r>
              <a:rPr lang="en-US" dirty="0"/>
              <a:t> to </a:t>
            </a:r>
            <a:r>
              <a:rPr lang="en-US" dirty="0" err="1"/>
              <a:t>też</a:t>
            </a:r>
            <a:r>
              <a:rPr lang="en-US" dirty="0"/>
              <a:t> </a:t>
            </a:r>
            <a:r>
              <a:rPr lang="en-US" dirty="0" err="1"/>
              <a:t>komunikacja</a:t>
            </a:r>
            <a:endParaRPr lang="en-US" dirty="0"/>
          </a:p>
          <a:p>
            <a:r>
              <a:rPr lang="en-US" dirty="0" err="1"/>
              <a:t>Myślenie</a:t>
            </a:r>
            <a:r>
              <a:rPr lang="en-US" dirty="0"/>
              <a:t> </a:t>
            </a:r>
            <a:r>
              <a:rPr lang="en-US" dirty="0" err="1"/>
              <a:t>kosztuje</a:t>
            </a:r>
            <a:endParaRPr lang="en-US" dirty="0"/>
          </a:p>
          <a:p>
            <a:r>
              <a:rPr lang="en-US" b="1" dirty="0" err="1"/>
              <a:t>Złozoność</a:t>
            </a:r>
            <a:r>
              <a:rPr lang="en-US" b="1" dirty="0"/>
              <a:t> </a:t>
            </a:r>
            <a:r>
              <a:rPr lang="en-US" b="1" dirty="0" err="1"/>
              <a:t>bardzo</a:t>
            </a:r>
            <a:r>
              <a:rPr lang="en-US" b="1" dirty="0"/>
              <a:t>, </a:t>
            </a:r>
            <a:r>
              <a:rPr lang="en-US" b="1" dirty="0" err="1"/>
              <a:t>bardzo</a:t>
            </a:r>
            <a:r>
              <a:rPr lang="en-US" b="1" dirty="0"/>
              <a:t> </a:t>
            </a:r>
            <a:r>
              <a:rPr lang="en-US" b="1" dirty="0" err="1"/>
              <a:t>zła</a:t>
            </a:r>
            <a:r>
              <a:rPr lang="en-US" b="1" dirty="0"/>
              <a:t>. 🦖</a:t>
            </a:r>
            <a:endParaRPr lang="pl-PL" b="1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A13491-F2B9-D5E7-4DC7-50C3746B7C27}"/>
              </a:ext>
            </a:extLst>
          </p:cNvPr>
          <p:cNvSpPr txBox="1"/>
          <p:nvPr/>
        </p:nvSpPr>
        <p:spPr>
          <a:xfrm>
            <a:off x="8695266" y="0"/>
            <a:ext cx="3496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Biohacking w </a:t>
            </a:r>
            <a:r>
              <a:rPr lang="en-US" i="1" dirty="0" err="1"/>
              <a:t>zespołach</a:t>
            </a:r>
            <a:r>
              <a:rPr lang="en-US" i="1" dirty="0"/>
              <a:t> </a:t>
            </a:r>
            <a:r>
              <a:rPr lang="en-US" i="1" dirty="0" err="1"/>
              <a:t>zwinnych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498479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0DF099-237D-F7C2-3C6A-6293CDCAC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Referencje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79E536-3C6E-5FDF-A7A5-FBA8A67CC2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690688"/>
            <a:ext cx="4980918" cy="4351338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Blog </a:t>
            </a:r>
            <a:r>
              <a:rPr lang="en-GB" dirty="0" err="1"/>
              <a:t>posty</a:t>
            </a:r>
            <a:r>
              <a:rPr lang="en-GB" dirty="0"/>
              <a:t>:</a:t>
            </a:r>
            <a:endParaRPr lang="en-GB" dirty="0">
              <a:hlinkClick r:id="rId2"/>
            </a:endParaRPr>
          </a:p>
          <a:p>
            <a:r>
              <a:rPr lang="en-GB" dirty="0">
                <a:hlinkClick r:id="rId2"/>
              </a:rPr>
              <a:t>I Mock Your Mocks</a:t>
            </a:r>
            <a:endParaRPr lang="en-GB" dirty="0"/>
          </a:p>
          <a:p>
            <a:r>
              <a:rPr lang="en-GB" dirty="0">
                <a:hlinkClick r:id="rId3"/>
              </a:rPr>
              <a:t>The Grug Brained Developer</a:t>
            </a:r>
            <a:endParaRPr lang="en-GB" dirty="0"/>
          </a:p>
          <a:p>
            <a:r>
              <a:rPr lang="en-GB" dirty="0">
                <a:hlinkClick r:id="rId4"/>
              </a:rPr>
              <a:t>How to be a -10x Engineer</a:t>
            </a:r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dirty="0" err="1">
                <a:ea typeface="+mn-lt"/>
                <a:cs typeface="+mn-lt"/>
              </a:rPr>
              <a:t>Prelekcje</a:t>
            </a:r>
            <a:r>
              <a:rPr lang="en-GB" dirty="0">
                <a:ea typeface="+mn-lt"/>
                <a:cs typeface="+mn-lt"/>
              </a:rPr>
              <a:t>:</a:t>
            </a:r>
          </a:p>
          <a:p>
            <a:r>
              <a:rPr lang="en-GB" dirty="0">
                <a:ea typeface="+mn-lt"/>
                <a:cs typeface="+mn-lt"/>
              </a:rPr>
              <a:t> </a:t>
            </a:r>
            <a:r>
              <a:rPr lang="en-GB" dirty="0">
                <a:ea typeface="+mn-lt"/>
                <a:cs typeface="+mn-lt"/>
                <a:hlinkClick r:id="rId5"/>
              </a:rPr>
              <a:t>Side-Effects Are The Complexity Iceberg</a:t>
            </a:r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dirty="0" err="1"/>
              <a:t>Książki</a:t>
            </a:r>
            <a:r>
              <a:rPr lang="en-GB" dirty="0"/>
              <a:t>:</a:t>
            </a:r>
          </a:p>
          <a:p>
            <a:r>
              <a:rPr lang="en-GB" dirty="0"/>
              <a:t>Surrounded by Idiots </a:t>
            </a:r>
            <a:br>
              <a:rPr lang="en-GB" dirty="0"/>
            </a:br>
            <a:r>
              <a:rPr lang="en-GB" dirty="0"/>
              <a:t>(Thomas Erikson)</a:t>
            </a:r>
          </a:p>
          <a:p>
            <a:r>
              <a:rPr lang="en-GB" dirty="0"/>
              <a:t>Nonviolent Communication </a:t>
            </a:r>
            <a:br>
              <a:rPr lang="en-GB" dirty="0"/>
            </a:br>
            <a:r>
              <a:rPr lang="en-GB" dirty="0"/>
              <a:t>(Marshal Rosenberg)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Content Placeholder 7" descr="A logo of a video game&#10;&#10;AI-generated content may be incorrect.">
            <a:extLst>
              <a:ext uri="{FF2B5EF4-FFF2-40B4-BE49-F238E27FC236}">
                <a16:creationId xmlns:a16="http://schemas.microsoft.com/office/drawing/2014/main" id="{7C94CA56-6FBC-B11E-5E8C-51AE5BEFF83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9633" y="5588878"/>
            <a:ext cx="4352742" cy="1098814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46097F6F-8A4B-F622-18D8-DA57521827B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364488" y="264927"/>
            <a:ext cx="4443942" cy="4443942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50B6748F-E6AD-ECD9-4949-37C57CBDAAD1}"/>
              </a:ext>
            </a:extLst>
          </p:cNvPr>
          <p:cNvSpPr txBox="1">
            <a:spLocks/>
          </p:cNvSpPr>
          <p:nvPr/>
        </p:nvSpPr>
        <p:spPr>
          <a:xfrm>
            <a:off x="6364488" y="4366500"/>
            <a:ext cx="4443942" cy="78237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kolezyn.ski</a:t>
            </a:r>
            <a:r>
              <a:rPr lang="en-GB" sz="3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/craft2025</a:t>
            </a:r>
          </a:p>
        </p:txBody>
      </p:sp>
    </p:spTree>
    <p:extLst>
      <p:ext uri="{BB962C8B-B14F-4D97-AF65-F5344CB8AC3E}">
        <p14:creationId xmlns:p14="http://schemas.microsoft.com/office/powerpoint/2010/main" val="1203009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890882-6F09-4732-CF41-A4D63DDE0C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8F9CA2D4-8DE3-3926-32ED-395E2F3228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28603" y="1742199"/>
            <a:ext cx="4443942" cy="4443942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42993BAC-9EDB-9EC4-5A9C-71E7A15247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63892" y="1838489"/>
            <a:ext cx="4251363" cy="4251363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21B885AD-F100-635B-CEBF-3B96C163B4F4}"/>
              </a:ext>
            </a:extLst>
          </p:cNvPr>
          <p:cNvSpPr txBox="1">
            <a:spLocks/>
          </p:cNvSpPr>
          <p:nvPr/>
        </p:nvSpPr>
        <p:spPr>
          <a:xfrm>
            <a:off x="767602" y="1226948"/>
            <a:ext cx="4443942" cy="78237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Zostaw</a:t>
            </a:r>
            <a:r>
              <a:rPr lang="en-US" sz="3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opinię</a:t>
            </a:r>
            <a:r>
              <a:rPr lang="en-US" sz="3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!</a:t>
            </a:r>
            <a:endParaRPr lang="en-GB" sz="3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89F8B9E4-3E41-60CE-2F2E-12D7AA678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2642" y="11609"/>
            <a:ext cx="9561227" cy="105764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Jakub Koleżyński</a:t>
            </a:r>
            <a:br>
              <a:rPr lang="en-US" dirty="0"/>
            </a:br>
            <a:r>
              <a:rPr lang="en-US" sz="3100" dirty="0"/>
              <a:t>Biohacking w </a:t>
            </a:r>
            <a:r>
              <a:rPr lang="en-US" sz="3100" dirty="0" err="1"/>
              <a:t>Zespołach</a:t>
            </a:r>
            <a:r>
              <a:rPr lang="en-US" sz="3100" dirty="0"/>
              <a:t> </a:t>
            </a:r>
            <a:r>
              <a:rPr lang="en-US" sz="3100" dirty="0" err="1"/>
              <a:t>Zwinnych</a:t>
            </a:r>
            <a:endParaRPr lang="en-GB" sz="31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8370AEB-68E9-C324-1530-2E4681931A37}"/>
              </a:ext>
            </a:extLst>
          </p:cNvPr>
          <p:cNvSpPr txBox="1"/>
          <p:nvPr/>
        </p:nvSpPr>
        <p:spPr>
          <a:xfrm>
            <a:off x="7028603" y="6001475"/>
            <a:ext cx="43476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kolezyn.ski</a:t>
            </a:r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/craft2025</a:t>
            </a:r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4FC873E-FBD0-9E77-165C-303F1D39095C}"/>
              </a:ext>
            </a:extLst>
          </p:cNvPr>
          <p:cNvSpPr txBox="1"/>
          <p:nvPr/>
        </p:nvSpPr>
        <p:spPr>
          <a:xfrm>
            <a:off x="815747" y="6001475"/>
            <a:ext cx="43476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Ankietka</a:t>
            </a:r>
            <a:endParaRPr lang="en-GB" dirty="0"/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57C6F99B-5AEA-2A59-E9B4-7EF092F0613C}"/>
              </a:ext>
            </a:extLst>
          </p:cNvPr>
          <p:cNvSpPr txBox="1">
            <a:spLocks/>
          </p:cNvSpPr>
          <p:nvPr/>
        </p:nvSpPr>
        <p:spPr>
          <a:xfrm>
            <a:off x="7124893" y="1226948"/>
            <a:ext cx="4251363" cy="7823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Referencje</a:t>
            </a:r>
            <a:endParaRPr lang="en-GB" sz="3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6366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4365</TotalTime>
  <Words>3496</Words>
  <Application>Microsoft Office PowerPoint</Application>
  <PresentationFormat>Widescreen</PresentationFormat>
  <Paragraphs>699</Paragraphs>
  <Slides>52</Slides>
  <Notes>26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3" baseType="lpstr">
      <vt:lpstr>Office Theme</vt:lpstr>
      <vt:lpstr>Biohacking</vt:lpstr>
      <vt:lpstr>Jakub Koleżyński</vt:lpstr>
      <vt:lpstr>PowerPoint Presentation</vt:lpstr>
      <vt:lpstr>Agile w 2025</vt:lpstr>
      <vt:lpstr>AGILE – co autorzy mieli na myśli</vt:lpstr>
      <vt:lpstr>Rozdział 1: Ludzie</vt:lpstr>
      <vt:lpstr>Krzywa Allena</vt:lpstr>
      <vt:lpstr>Teza 1: Ludzie są ważni</vt:lpstr>
      <vt:lpstr>Teza 2: Ludzie są różni</vt:lpstr>
      <vt:lpstr>PowerPoint Presentation</vt:lpstr>
      <vt:lpstr>Teza 3: “Innych” da się zrozumieć</vt:lpstr>
      <vt:lpstr>PowerPoint Presentation</vt:lpstr>
      <vt:lpstr>PowerPoint Presentation</vt:lpstr>
      <vt:lpstr>Rozdział 2:  Czysty przekaz</vt:lpstr>
      <vt:lpstr>PowerPoint Presentation</vt:lpstr>
      <vt:lpstr>PowerPoint Presentation</vt:lpstr>
      <vt:lpstr>PowerPoint Presentation</vt:lpstr>
      <vt:lpstr>PowerPoint Presentation</vt:lpstr>
      <vt:lpstr>Teza 4: Czytanie ze zrozumieniem nie istnieje*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Moje Dobre Rady 🚀 </vt:lpstr>
      <vt:lpstr>Rozdział 3:  Kult Paradygmatów</vt:lpstr>
      <vt:lpstr>Paradygmaty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Podsumowanie</vt:lpstr>
      <vt:lpstr>Referencje</vt:lpstr>
      <vt:lpstr>Jakub Koleżyński Biohacking w Zespołach Zwinnych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Jakub Kolezynski</dc:creator>
  <cp:lastModifiedBy>Jakub Kolezynski</cp:lastModifiedBy>
  <cp:revision>12</cp:revision>
  <dcterms:created xsi:type="dcterms:W3CDTF">2025-02-26T12:36:57Z</dcterms:created>
  <dcterms:modified xsi:type="dcterms:W3CDTF">2025-05-28T13:23:28Z</dcterms:modified>
</cp:coreProperties>
</file>